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notesMasterIdLst>
    <p:notesMasterId r:id="rId32"/>
  </p:notesMasterIdLst>
  <p:handoutMasterIdLst>
    <p:handoutMasterId r:id="rId33"/>
  </p:handoutMasterIdLst>
  <p:sldIdLst>
    <p:sldId id="256" r:id="rId3"/>
    <p:sldId id="313" r:id="rId4"/>
    <p:sldId id="258" r:id="rId5"/>
    <p:sldId id="260" r:id="rId6"/>
    <p:sldId id="306" r:id="rId7"/>
    <p:sldId id="317" r:id="rId8"/>
    <p:sldId id="286" r:id="rId9"/>
    <p:sldId id="278" r:id="rId10"/>
    <p:sldId id="280" r:id="rId11"/>
    <p:sldId id="281" r:id="rId12"/>
    <p:sldId id="318" r:id="rId13"/>
    <p:sldId id="319" r:id="rId14"/>
    <p:sldId id="282" r:id="rId15"/>
    <p:sldId id="298" r:id="rId16"/>
    <p:sldId id="302" r:id="rId17"/>
    <p:sldId id="315" r:id="rId18"/>
    <p:sldId id="305" r:id="rId19"/>
    <p:sldId id="324" r:id="rId20"/>
    <p:sldId id="320" r:id="rId21"/>
    <p:sldId id="321" r:id="rId22"/>
    <p:sldId id="316" r:id="rId23"/>
    <p:sldId id="297" r:id="rId24"/>
    <p:sldId id="314" r:id="rId25"/>
    <p:sldId id="296" r:id="rId26"/>
    <p:sldId id="325" r:id="rId27"/>
    <p:sldId id="268" r:id="rId28"/>
    <p:sldId id="322" r:id="rId29"/>
    <p:sldId id="304" r:id="rId30"/>
    <p:sldId id="289" r:id="rId31"/>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96" y="-480"/>
      </p:cViewPr>
      <p:guideLst>
        <p:guide orient="horz" pos="2160"/>
        <p:guide pos="2880"/>
      </p:guideLst>
    </p:cSldViewPr>
  </p:slideViewPr>
  <p:notesTextViewPr>
    <p:cViewPr>
      <p:scale>
        <a:sx n="1" d="1"/>
        <a:sy n="1" d="1"/>
      </p:scale>
      <p:origin x="0" y="0"/>
    </p:cViewPr>
  </p:notesTextViewPr>
  <p:sorterViewPr>
    <p:cViewPr>
      <p:scale>
        <a:sx n="79" d="100"/>
        <a:sy n="79" d="100"/>
      </p:scale>
      <p:origin x="0" y="0"/>
    </p:cViewPr>
  </p:sorterViewPr>
  <p:notesViewPr>
    <p:cSldViewPr>
      <p:cViewPr>
        <p:scale>
          <a:sx n="100" d="100"/>
          <a:sy n="100" d="100"/>
        </p:scale>
        <p:origin x="-1637" y="-58"/>
      </p:cViewPr>
      <p:guideLst>
        <p:guide orient="horz" pos="2928"/>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03267A-35FF-46C9-B821-84C2F6ECF3EE}" type="doc">
      <dgm:prSet loTypeId="urn:microsoft.com/office/officeart/2005/8/layout/list1" loCatId="list" qsTypeId="urn:microsoft.com/office/officeart/2005/8/quickstyle/simple1" qsCatId="simple" csTypeId="urn:microsoft.com/office/officeart/2005/8/colors/accent1_2" csCatId="accent1" phldr="1"/>
      <dgm:spPr>
        <a:scene3d>
          <a:camera prst="orthographicFront">
            <a:rot lat="0" lon="0" rev="0"/>
          </a:camera>
          <a:lightRig rig="contrasting" dir="t">
            <a:rot lat="0" lon="0" rev="1500000"/>
          </a:lightRig>
        </a:scene3d>
      </dgm:spPr>
      <dgm:t>
        <a:bodyPr/>
        <a:lstStyle/>
        <a:p>
          <a:endParaRPr lang="en-US"/>
        </a:p>
      </dgm:t>
    </dgm:pt>
    <dgm:pt modelId="{66445E8B-35A7-4D8E-976B-1CAF5D71A6A1}">
      <dgm:prSet phldrT="[Text]" custT="1"/>
      <dgm:spPr>
        <a:ln>
          <a:noFill/>
        </a:ln>
        <a:effectLst>
          <a:outerShdw blurRad="149987" dist="250190" dir="8460000" algn="ctr">
            <a:srgbClr val="000000">
              <a:alpha val="28000"/>
            </a:srgbClr>
          </a:outerShdw>
        </a:effectLst>
        <a:sp3d prstMaterial="metal">
          <a:bevelT w="88900" h="88900"/>
        </a:sp3d>
      </dgm:spPr>
      <dgm:t>
        <a:bodyPr/>
        <a:lstStyle/>
        <a:p>
          <a:r>
            <a:rPr lang="en-US" sz="2400" dirty="0" smtClean="0"/>
            <a:t>Prevent Healthcare-Associated Infections</a:t>
          </a:r>
          <a:endParaRPr lang="en-US" sz="2400" dirty="0"/>
        </a:p>
      </dgm:t>
    </dgm:pt>
    <dgm:pt modelId="{5BE11D17-74B9-4F99-828B-48196DEAB57F}" type="parTrans" cxnId="{3A722A11-EDE4-4C09-B96A-EFF7EFD656BF}">
      <dgm:prSet/>
      <dgm:spPr/>
      <dgm:t>
        <a:bodyPr/>
        <a:lstStyle/>
        <a:p>
          <a:endParaRPr lang="en-US"/>
        </a:p>
      </dgm:t>
    </dgm:pt>
    <dgm:pt modelId="{9DA64854-EB42-41C0-8608-FCF094324BCC}" type="sibTrans" cxnId="{3A722A11-EDE4-4C09-B96A-EFF7EFD656BF}">
      <dgm:prSet/>
      <dgm:spPr/>
      <dgm:t>
        <a:bodyPr/>
        <a:lstStyle/>
        <a:p>
          <a:endParaRPr lang="en-US"/>
        </a:p>
      </dgm:t>
    </dgm:pt>
    <dgm:pt modelId="{C9D6E5F5-6C6F-4BA6-817C-C3360BDD42DB}">
      <dgm:prSet phldrT="[Text]" custT="1"/>
      <dgm:spPr>
        <a:ln>
          <a:noFill/>
        </a:ln>
        <a:effectLst>
          <a:outerShdw blurRad="149987" dist="250190" dir="8460000" algn="ctr">
            <a:srgbClr val="000000">
              <a:alpha val="28000"/>
            </a:srgbClr>
          </a:outerShdw>
        </a:effectLst>
        <a:sp3d prstMaterial="metal">
          <a:bevelT w="88900" h="88900"/>
        </a:sp3d>
      </dgm:spPr>
      <dgm:t>
        <a:bodyPr/>
        <a:lstStyle/>
        <a:p>
          <a:r>
            <a:rPr lang="en-US" sz="2400" dirty="0" smtClean="0"/>
            <a:t>Accelerate Patient Safety Improvement in Hospitals</a:t>
          </a:r>
          <a:endParaRPr lang="en-US" sz="2400" dirty="0"/>
        </a:p>
      </dgm:t>
    </dgm:pt>
    <dgm:pt modelId="{5AEA3523-B045-4CEC-BDEC-3FB0043D46E1}" type="parTrans" cxnId="{B50B8C80-F1BF-4727-AC26-E7CD00F0AD48}">
      <dgm:prSet/>
      <dgm:spPr/>
      <dgm:t>
        <a:bodyPr/>
        <a:lstStyle/>
        <a:p>
          <a:endParaRPr lang="en-US"/>
        </a:p>
      </dgm:t>
    </dgm:pt>
    <dgm:pt modelId="{B9F8F3CC-AA1E-4DE1-8775-438177B0DAA5}" type="sibTrans" cxnId="{B50B8C80-F1BF-4727-AC26-E7CD00F0AD48}">
      <dgm:prSet/>
      <dgm:spPr/>
      <dgm:t>
        <a:bodyPr/>
        <a:lstStyle/>
        <a:p>
          <a:endParaRPr lang="en-US"/>
        </a:p>
      </dgm:t>
    </dgm:pt>
    <dgm:pt modelId="{F742D707-2E20-45F9-B223-E194CC05813E}">
      <dgm:prSet phldrT="[Text]" custT="1"/>
      <dgm:spPr>
        <a:ln>
          <a:noFill/>
        </a:ln>
        <a:effectLst>
          <a:outerShdw blurRad="149987" dist="250190" dir="8460000" algn="ctr">
            <a:srgbClr val="000000">
              <a:alpha val="28000"/>
            </a:srgbClr>
          </a:outerShdw>
        </a:effectLst>
        <a:sp3d prstMaterial="metal">
          <a:bevelT w="88900" h="88900"/>
        </a:sp3d>
      </dgm:spPr>
      <dgm:t>
        <a:bodyPr/>
        <a:lstStyle/>
        <a:p>
          <a:r>
            <a:rPr lang="en-US" sz="2400" dirty="0" smtClean="0"/>
            <a:t>Reduce Harm Associated With Obstetrical Care</a:t>
          </a:r>
          <a:endParaRPr lang="en-US" sz="2400" dirty="0"/>
        </a:p>
      </dgm:t>
    </dgm:pt>
    <dgm:pt modelId="{FD67C4F1-1276-4E04-80D1-3334BAB2D3E0}" type="parTrans" cxnId="{7D94C52A-2966-486E-A760-2032EA158072}">
      <dgm:prSet/>
      <dgm:spPr/>
      <dgm:t>
        <a:bodyPr/>
        <a:lstStyle/>
        <a:p>
          <a:endParaRPr lang="en-US"/>
        </a:p>
      </dgm:t>
    </dgm:pt>
    <dgm:pt modelId="{FD81B30A-307B-41EF-94BB-FCA6548E9625}" type="sibTrans" cxnId="{7D94C52A-2966-486E-A760-2032EA158072}">
      <dgm:prSet/>
      <dgm:spPr/>
      <dgm:t>
        <a:bodyPr/>
        <a:lstStyle/>
        <a:p>
          <a:endParaRPr lang="en-US"/>
        </a:p>
      </dgm:t>
    </dgm:pt>
    <dgm:pt modelId="{247CE15F-2A0E-4054-A91A-DE999F2C66C5}">
      <dgm:prSet custT="1"/>
      <dgm:spPr>
        <a:ln>
          <a:noFill/>
        </a:ln>
        <a:effectLst>
          <a:outerShdw blurRad="149987" dist="250190" dir="8460000" algn="ctr">
            <a:srgbClr val="000000">
              <a:alpha val="28000"/>
            </a:srgbClr>
          </a:outerShdw>
        </a:effectLst>
        <a:sp3d prstMaterial="metal">
          <a:bevelT w="88900" h="88900"/>
        </a:sp3d>
      </dgm:spPr>
      <dgm:t>
        <a:bodyPr/>
        <a:lstStyle/>
        <a:p>
          <a:r>
            <a:rPr lang="en-US" sz="2400" dirty="0" smtClean="0"/>
            <a:t>Accelerate Patient Safety Improvements in Nursing Homes</a:t>
          </a:r>
          <a:endParaRPr lang="en-US" sz="2400" dirty="0"/>
        </a:p>
      </dgm:t>
    </dgm:pt>
    <dgm:pt modelId="{A759FD00-F7DB-47F8-917E-9D02C4B8DF9D}" type="parTrans" cxnId="{C34E89E4-CB1E-4752-BE0D-B3E5C73EF124}">
      <dgm:prSet/>
      <dgm:spPr/>
      <dgm:t>
        <a:bodyPr/>
        <a:lstStyle/>
        <a:p>
          <a:endParaRPr lang="en-US"/>
        </a:p>
      </dgm:t>
    </dgm:pt>
    <dgm:pt modelId="{6445F480-47CE-47B7-A09F-B923CC31F8EC}" type="sibTrans" cxnId="{C34E89E4-CB1E-4752-BE0D-B3E5C73EF124}">
      <dgm:prSet/>
      <dgm:spPr/>
      <dgm:t>
        <a:bodyPr/>
        <a:lstStyle/>
        <a:p>
          <a:endParaRPr lang="en-US"/>
        </a:p>
      </dgm:t>
    </dgm:pt>
    <dgm:pt modelId="{547C633A-CBBF-426B-8489-4E8FF8CEB6D9}">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400" dirty="0" smtClean="0"/>
            <a:t>Improve Safety and Reduce Medical Liability</a:t>
          </a:r>
          <a:endParaRPr lang="en-US" sz="2400" dirty="0"/>
        </a:p>
      </dgm:t>
    </dgm:pt>
    <dgm:pt modelId="{6360731E-51C0-450F-9396-A1C9A8A32574}" type="parTrans" cxnId="{490D4B5D-9098-43E3-B4E9-88D7B8937742}">
      <dgm:prSet/>
      <dgm:spPr/>
      <dgm:t>
        <a:bodyPr/>
        <a:lstStyle/>
        <a:p>
          <a:endParaRPr lang="en-US"/>
        </a:p>
      </dgm:t>
    </dgm:pt>
    <dgm:pt modelId="{8F88F92E-8F94-430F-A851-AA1762BBFC54}" type="sibTrans" cxnId="{490D4B5D-9098-43E3-B4E9-88D7B8937742}">
      <dgm:prSet/>
      <dgm:spPr/>
      <dgm:t>
        <a:bodyPr/>
        <a:lstStyle/>
        <a:p>
          <a:endParaRPr lang="en-US"/>
        </a:p>
      </dgm:t>
    </dgm:pt>
    <dgm:pt modelId="{7BA27370-FCCB-47F0-8BF7-7A4C1D75E59C}" type="pres">
      <dgm:prSet presAssocID="{7103267A-35FF-46C9-B821-84C2F6ECF3EE}" presName="linear" presStyleCnt="0">
        <dgm:presLayoutVars>
          <dgm:dir/>
          <dgm:animLvl val="lvl"/>
          <dgm:resizeHandles val="exact"/>
        </dgm:presLayoutVars>
      </dgm:prSet>
      <dgm:spPr/>
      <dgm:t>
        <a:bodyPr/>
        <a:lstStyle/>
        <a:p>
          <a:endParaRPr lang="en-US"/>
        </a:p>
      </dgm:t>
    </dgm:pt>
    <dgm:pt modelId="{8AB3B377-33A8-4035-B7C3-A4D24CABDF0C}" type="pres">
      <dgm:prSet presAssocID="{66445E8B-35A7-4D8E-976B-1CAF5D71A6A1}" presName="parentLin" presStyleCnt="0"/>
      <dgm:spPr>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2D3E90DA-B0DE-4DA5-8178-A54CAF85C3BF}" type="pres">
      <dgm:prSet presAssocID="{66445E8B-35A7-4D8E-976B-1CAF5D71A6A1}" presName="parentLeftMargin" presStyleLbl="node1" presStyleIdx="0" presStyleCnt="5"/>
      <dgm:spPr/>
      <dgm:t>
        <a:bodyPr/>
        <a:lstStyle/>
        <a:p>
          <a:endParaRPr lang="en-US"/>
        </a:p>
      </dgm:t>
    </dgm:pt>
    <dgm:pt modelId="{7944275D-94DE-4C65-BA65-977A7D878F45}" type="pres">
      <dgm:prSet presAssocID="{66445E8B-35A7-4D8E-976B-1CAF5D71A6A1}" presName="parentText" presStyleLbl="node1" presStyleIdx="0" presStyleCnt="5" custScaleX="120429" custScaleY="261885">
        <dgm:presLayoutVars>
          <dgm:chMax val="0"/>
          <dgm:bulletEnabled val="1"/>
        </dgm:presLayoutVars>
      </dgm:prSet>
      <dgm:spPr/>
      <dgm:t>
        <a:bodyPr/>
        <a:lstStyle/>
        <a:p>
          <a:endParaRPr lang="en-US"/>
        </a:p>
      </dgm:t>
    </dgm:pt>
    <dgm:pt modelId="{668776E0-E858-4ED1-B687-8E9351FA2EA0}" type="pres">
      <dgm:prSet presAssocID="{66445E8B-35A7-4D8E-976B-1CAF5D71A6A1}" presName="negativeSpace" presStyleCnt="0"/>
      <dgm:spPr>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41539D7A-78A1-480E-8040-9D187FAF0876}" type="pres">
      <dgm:prSet presAssocID="{66445E8B-35A7-4D8E-976B-1CAF5D71A6A1}" presName="childText" presStyleLbl="conFgAcc1" presStyleIdx="0" presStyleCnt="5">
        <dgm:presLayoutVars>
          <dgm:bulletEnabled val="1"/>
        </dgm:presLayoutVars>
      </dgm:prSet>
      <dgm:spPr>
        <a:solidFill>
          <a:srgbClr val="002060">
            <a:alpha val="90000"/>
          </a:srgbClr>
        </a:solidFill>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BFEA855B-4468-413C-9D67-2A98E6F1C5DC}" type="pres">
      <dgm:prSet presAssocID="{9DA64854-EB42-41C0-8608-FCF094324BCC}" presName="spaceBetweenRectangles" presStyleCnt="0"/>
      <dgm:spPr>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4DFB4E77-55A3-4675-8036-8C395F3874ED}" type="pres">
      <dgm:prSet presAssocID="{C9D6E5F5-6C6F-4BA6-817C-C3360BDD42DB}" presName="parentLin" presStyleCnt="0"/>
      <dgm:spPr>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055B8162-2EED-4767-8F36-93150A806081}" type="pres">
      <dgm:prSet presAssocID="{C9D6E5F5-6C6F-4BA6-817C-C3360BDD42DB}" presName="parentLeftMargin" presStyleLbl="node1" presStyleIdx="0" presStyleCnt="5"/>
      <dgm:spPr/>
      <dgm:t>
        <a:bodyPr/>
        <a:lstStyle/>
        <a:p>
          <a:endParaRPr lang="en-US"/>
        </a:p>
      </dgm:t>
    </dgm:pt>
    <dgm:pt modelId="{A82E1A6E-D822-414E-9DB5-38CB727A0BAF}" type="pres">
      <dgm:prSet presAssocID="{C9D6E5F5-6C6F-4BA6-817C-C3360BDD42DB}" presName="parentText" presStyleLbl="node1" presStyleIdx="1" presStyleCnt="5" custScaleX="120322" custScaleY="260888">
        <dgm:presLayoutVars>
          <dgm:chMax val="0"/>
          <dgm:bulletEnabled val="1"/>
        </dgm:presLayoutVars>
      </dgm:prSet>
      <dgm:spPr/>
      <dgm:t>
        <a:bodyPr/>
        <a:lstStyle/>
        <a:p>
          <a:endParaRPr lang="en-US"/>
        </a:p>
      </dgm:t>
    </dgm:pt>
    <dgm:pt modelId="{10DD5A99-0657-4CB1-A908-34428B2F7EDA}" type="pres">
      <dgm:prSet presAssocID="{C9D6E5F5-6C6F-4BA6-817C-C3360BDD42DB}" presName="negativeSpace" presStyleCnt="0"/>
      <dgm:spPr>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80245261-B987-4C5B-878A-A7F3E81E2AC9}" type="pres">
      <dgm:prSet presAssocID="{C9D6E5F5-6C6F-4BA6-817C-C3360BDD42DB}" presName="childText" presStyleLbl="conFgAcc1" presStyleIdx="1" presStyleCnt="5">
        <dgm:presLayoutVars>
          <dgm:bulletEnabled val="1"/>
        </dgm:presLayoutVars>
      </dgm:prSet>
      <dgm:spPr>
        <a:solidFill>
          <a:srgbClr val="002060">
            <a:alpha val="90000"/>
          </a:srgbClr>
        </a:solidFill>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D3E4D16E-3037-4ED7-A9E4-AAA390D9AA26}" type="pres">
      <dgm:prSet presAssocID="{B9F8F3CC-AA1E-4DE1-8775-438177B0DAA5}" presName="spaceBetweenRectangles" presStyleCnt="0"/>
      <dgm:spPr>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977D754F-85D5-4D35-A2EF-0D950746E855}" type="pres">
      <dgm:prSet presAssocID="{F742D707-2E20-45F9-B223-E194CC05813E}" presName="parentLin" presStyleCnt="0"/>
      <dgm:spPr>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00B300C7-C1E9-4D86-B898-175EB7544B12}" type="pres">
      <dgm:prSet presAssocID="{F742D707-2E20-45F9-B223-E194CC05813E}" presName="parentLeftMargin" presStyleLbl="node1" presStyleIdx="1" presStyleCnt="5"/>
      <dgm:spPr/>
      <dgm:t>
        <a:bodyPr/>
        <a:lstStyle/>
        <a:p>
          <a:endParaRPr lang="en-US"/>
        </a:p>
      </dgm:t>
    </dgm:pt>
    <dgm:pt modelId="{58672B9F-0771-42F5-BD5C-E9E69F27706B}" type="pres">
      <dgm:prSet presAssocID="{F742D707-2E20-45F9-B223-E194CC05813E}" presName="parentText" presStyleLbl="node1" presStyleIdx="2" presStyleCnt="5" custScaleX="120429" custScaleY="261885">
        <dgm:presLayoutVars>
          <dgm:chMax val="0"/>
          <dgm:bulletEnabled val="1"/>
        </dgm:presLayoutVars>
      </dgm:prSet>
      <dgm:spPr/>
      <dgm:t>
        <a:bodyPr/>
        <a:lstStyle/>
        <a:p>
          <a:endParaRPr lang="en-US"/>
        </a:p>
      </dgm:t>
    </dgm:pt>
    <dgm:pt modelId="{5E73494C-5B67-4B34-A399-B4448D298DBC}" type="pres">
      <dgm:prSet presAssocID="{F742D707-2E20-45F9-B223-E194CC05813E}" presName="negativeSpace" presStyleCnt="0"/>
      <dgm:spPr>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2FE8E92D-D730-42BB-B2B1-0E5F93DD0C71}" type="pres">
      <dgm:prSet presAssocID="{F742D707-2E20-45F9-B223-E194CC05813E}" presName="childText" presStyleLbl="conFgAcc1" presStyleIdx="2" presStyleCnt="5">
        <dgm:presLayoutVars>
          <dgm:bulletEnabled val="1"/>
        </dgm:presLayoutVars>
      </dgm:prSet>
      <dgm:spPr>
        <a:solidFill>
          <a:srgbClr val="002060">
            <a:alpha val="90000"/>
          </a:srgbClr>
        </a:solidFill>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36A40C1B-C0D8-424F-8A7E-00B545AC7CC6}" type="pres">
      <dgm:prSet presAssocID="{FD81B30A-307B-41EF-94BB-FCA6548E9625}" presName="spaceBetweenRectangles" presStyleCnt="0"/>
      <dgm:spPr>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8C78A660-92C1-4FF1-B10A-1E1831F8886C}" type="pres">
      <dgm:prSet presAssocID="{547C633A-CBBF-426B-8489-4E8FF8CEB6D9}" presName="parentLin" presStyleCnt="0"/>
      <dgm:spPr/>
      <dgm:t>
        <a:bodyPr/>
        <a:lstStyle/>
        <a:p>
          <a:endParaRPr lang="en-US"/>
        </a:p>
      </dgm:t>
    </dgm:pt>
    <dgm:pt modelId="{76A76B8E-A498-403F-93F3-59447AB9E124}" type="pres">
      <dgm:prSet presAssocID="{547C633A-CBBF-426B-8489-4E8FF8CEB6D9}" presName="parentLeftMargin" presStyleLbl="node1" presStyleIdx="2" presStyleCnt="5"/>
      <dgm:spPr/>
      <dgm:t>
        <a:bodyPr/>
        <a:lstStyle/>
        <a:p>
          <a:endParaRPr lang="en-US"/>
        </a:p>
      </dgm:t>
    </dgm:pt>
    <dgm:pt modelId="{061EF885-B085-4D01-B975-B8E5862E9FDE}" type="pres">
      <dgm:prSet presAssocID="{547C633A-CBBF-426B-8489-4E8FF8CEB6D9}" presName="parentText" presStyleLbl="node1" presStyleIdx="3" presStyleCnt="5" custScaleX="120429" custScaleY="261885">
        <dgm:presLayoutVars>
          <dgm:chMax val="0"/>
          <dgm:bulletEnabled val="1"/>
        </dgm:presLayoutVars>
      </dgm:prSet>
      <dgm:spPr/>
      <dgm:t>
        <a:bodyPr/>
        <a:lstStyle/>
        <a:p>
          <a:endParaRPr lang="en-US"/>
        </a:p>
      </dgm:t>
    </dgm:pt>
    <dgm:pt modelId="{5CCD3E15-B72E-43F3-A622-BBFD9395849C}" type="pres">
      <dgm:prSet presAssocID="{547C633A-CBBF-426B-8489-4E8FF8CEB6D9}" presName="negativeSpace" presStyleCnt="0"/>
      <dgm:spPr/>
      <dgm:t>
        <a:bodyPr/>
        <a:lstStyle/>
        <a:p>
          <a:endParaRPr lang="en-US"/>
        </a:p>
      </dgm:t>
    </dgm:pt>
    <dgm:pt modelId="{A324550C-952D-4BC5-8CAD-4DA155A8C6CC}" type="pres">
      <dgm:prSet presAssocID="{547C633A-CBBF-426B-8489-4E8FF8CEB6D9}" presName="childText" presStyleLbl="conFgAcc1" presStyleIdx="3" presStyleCnt="5">
        <dgm:presLayoutVars>
          <dgm:bulletEnabled val="1"/>
        </dgm:presLayoutVars>
      </dgm:prSet>
      <dgm:spPr>
        <a:solidFill>
          <a:srgbClr val="002060">
            <a:alpha val="90000"/>
          </a:srgbClr>
        </a:solidFill>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4B1DF3DB-3223-4627-BA9F-6A5761749229}" type="pres">
      <dgm:prSet presAssocID="{8F88F92E-8F94-430F-A851-AA1762BBFC54}" presName="spaceBetweenRectangles" presStyleCnt="0"/>
      <dgm:spPr/>
      <dgm:t>
        <a:bodyPr/>
        <a:lstStyle/>
        <a:p>
          <a:endParaRPr lang="en-US"/>
        </a:p>
      </dgm:t>
    </dgm:pt>
    <dgm:pt modelId="{AF6AD3F4-102F-453A-B24D-2D824EDD6E07}" type="pres">
      <dgm:prSet presAssocID="{247CE15F-2A0E-4054-A91A-DE999F2C66C5}" presName="parentLin" presStyleCnt="0"/>
      <dgm:spPr>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79124C35-2666-495D-A22F-BFCA265AAF17}" type="pres">
      <dgm:prSet presAssocID="{247CE15F-2A0E-4054-A91A-DE999F2C66C5}" presName="parentLeftMargin" presStyleLbl="node1" presStyleIdx="3" presStyleCnt="5"/>
      <dgm:spPr/>
      <dgm:t>
        <a:bodyPr/>
        <a:lstStyle/>
        <a:p>
          <a:endParaRPr lang="en-US"/>
        </a:p>
      </dgm:t>
    </dgm:pt>
    <dgm:pt modelId="{A5D9DE7F-A203-4C6E-85B4-1B212402ED76}" type="pres">
      <dgm:prSet presAssocID="{247CE15F-2A0E-4054-A91A-DE999F2C66C5}" presName="parentText" presStyleLbl="node1" presStyleIdx="4" presStyleCnt="5" custScaleX="120429" custScaleY="261885">
        <dgm:presLayoutVars>
          <dgm:chMax val="0"/>
          <dgm:bulletEnabled val="1"/>
        </dgm:presLayoutVars>
      </dgm:prSet>
      <dgm:spPr/>
      <dgm:t>
        <a:bodyPr/>
        <a:lstStyle/>
        <a:p>
          <a:endParaRPr lang="en-US"/>
        </a:p>
      </dgm:t>
    </dgm:pt>
    <dgm:pt modelId="{4F3F6299-1C40-4E12-A01B-D7CB8136B639}" type="pres">
      <dgm:prSet presAssocID="{247CE15F-2A0E-4054-A91A-DE999F2C66C5}" presName="negativeSpace" presStyleCnt="0"/>
      <dgm:spPr>
        <a:ln>
          <a:noFill/>
        </a:ln>
        <a:effectLst>
          <a:outerShdw blurRad="149987" dist="250190" dir="8460000" algn="ctr">
            <a:srgbClr val="000000">
              <a:alpha val="28000"/>
            </a:srgbClr>
          </a:outerShdw>
        </a:effectLst>
        <a:sp3d prstMaterial="metal">
          <a:bevelT w="88900" h="88900"/>
        </a:sp3d>
      </dgm:spPr>
      <dgm:t>
        <a:bodyPr/>
        <a:lstStyle/>
        <a:p>
          <a:endParaRPr lang="en-US"/>
        </a:p>
      </dgm:t>
    </dgm:pt>
    <dgm:pt modelId="{CFE0D5CA-262B-4765-8F03-71D63938BED2}" type="pres">
      <dgm:prSet presAssocID="{247CE15F-2A0E-4054-A91A-DE999F2C66C5}" presName="childText" presStyleLbl="conFgAcc1" presStyleIdx="4" presStyleCnt="5">
        <dgm:presLayoutVars>
          <dgm:bulletEnabled val="1"/>
        </dgm:presLayoutVars>
      </dgm:prSet>
      <dgm:spPr>
        <a:solidFill>
          <a:srgbClr val="002060">
            <a:alpha val="90000"/>
          </a:srgbClr>
        </a:solidFill>
        <a:ln>
          <a:noFill/>
        </a:ln>
        <a:effectLst>
          <a:outerShdw blurRad="149987" dist="250190" dir="8460000" algn="ctr">
            <a:srgbClr val="000000">
              <a:alpha val="28000"/>
            </a:srgbClr>
          </a:outerShdw>
        </a:effectLst>
        <a:sp3d prstMaterial="metal">
          <a:bevelT w="88900" h="88900"/>
        </a:sp3d>
      </dgm:spPr>
      <dgm:t>
        <a:bodyPr/>
        <a:lstStyle/>
        <a:p>
          <a:endParaRPr lang="en-US"/>
        </a:p>
      </dgm:t>
    </dgm:pt>
  </dgm:ptLst>
  <dgm:cxnLst>
    <dgm:cxn modelId="{32E70F21-58EA-4586-A121-17A493E8B617}" type="presOf" srcId="{66445E8B-35A7-4D8E-976B-1CAF5D71A6A1}" destId="{7944275D-94DE-4C65-BA65-977A7D878F45}" srcOrd="1" destOrd="0" presId="urn:microsoft.com/office/officeart/2005/8/layout/list1"/>
    <dgm:cxn modelId="{28C6AEC4-A523-4D02-A5DD-1872DEE37487}" type="presOf" srcId="{66445E8B-35A7-4D8E-976B-1CAF5D71A6A1}" destId="{2D3E90DA-B0DE-4DA5-8178-A54CAF85C3BF}" srcOrd="0" destOrd="0" presId="urn:microsoft.com/office/officeart/2005/8/layout/list1"/>
    <dgm:cxn modelId="{4D50F37C-F69F-4283-A1B4-3DD445F767A2}" type="presOf" srcId="{F742D707-2E20-45F9-B223-E194CC05813E}" destId="{58672B9F-0771-42F5-BD5C-E9E69F27706B}" srcOrd="1" destOrd="0" presId="urn:microsoft.com/office/officeart/2005/8/layout/list1"/>
    <dgm:cxn modelId="{7D94C52A-2966-486E-A760-2032EA158072}" srcId="{7103267A-35FF-46C9-B821-84C2F6ECF3EE}" destId="{F742D707-2E20-45F9-B223-E194CC05813E}" srcOrd="2" destOrd="0" parTransId="{FD67C4F1-1276-4E04-80D1-3334BAB2D3E0}" sibTransId="{FD81B30A-307B-41EF-94BB-FCA6548E9625}"/>
    <dgm:cxn modelId="{701B4EFC-C542-415C-9C74-2D61BB606D68}" type="presOf" srcId="{547C633A-CBBF-426B-8489-4E8FF8CEB6D9}" destId="{76A76B8E-A498-403F-93F3-59447AB9E124}" srcOrd="0" destOrd="0" presId="urn:microsoft.com/office/officeart/2005/8/layout/list1"/>
    <dgm:cxn modelId="{FAAC7B25-828B-42B2-838E-9FBB2DECA6D2}" type="presOf" srcId="{C9D6E5F5-6C6F-4BA6-817C-C3360BDD42DB}" destId="{A82E1A6E-D822-414E-9DB5-38CB727A0BAF}" srcOrd="1" destOrd="0" presId="urn:microsoft.com/office/officeart/2005/8/layout/list1"/>
    <dgm:cxn modelId="{17BD33CF-5488-4BCD-A1BD-638838757D2B}" type="presOf" srcId="{7103267A-35FF-46C9-B821-84C2F6ECF3EE}" destId="{7BA27370-FCCB-47F0-8BF7-7A4C1D75E59C}" srcOrd="0" destOrd="0" presId="urn:microsoft.com/office/officeart/2005/8/layout/list1"/>
    <dgm:cxn modelId="{B1261343-580B-43CC-804C-D326236BC6C1}" type="presOf" srcId="{247CE15F-2A0E-4054-A91A-DE999F2C66C5}" destId="{79124C35-2666-495D-A22F-BFCA265AAF17}" srcOrd="0" destOrd="0" presId="urn:microsoft.com/office/officeart/2005/8/layout/list1"/>
    <dgm:cxn modelId="{FF3917DE-D7D5-4044-96BD-99D4BA6EE4EE}" type="presOf" srcId="{C9D6E5F5-6C6F-4BA6-817C-C3360BDD42DB}" destId="{055B8162-2EED-4767-8F36-93150A806081}" srcOrd="0" destOrd="0" presId="urn:microsoft.com/office/officeart/2005/8/layout/list1"/>
    <dgm:cxn modelId="{C34E89E4-CB1E-4752-BE0D-B3E5C73EF124}" srcId="{7103267A-35FF-46C9-B821-84C2F6ECF3EE}" destId="{247CE15F-2A0E-4054-A91A-DE999F2C66C5}" srcOrd="4" destOrd="0" parTransId="{A759FD00-F7DB-47F8-917E-9D02C4B8DF9D}" sibTransId="{6445F480-47CE-47B7-A09F-B923CC31F8EC}"/>
    <dgm:cxn modelId="{F7FA41DB-EA9D-4694-AAE9-20B2A532717C}" type="presOf" srcId="{247CE15F-2A0E-4054-A91A-DE999F2C66C5}" destId="{A5D9DE7F-A203-4C6E-85B4-1B212402ED76}" srcOrd="1" destOrd="0" presId="urn:microsoft.com/office/officeart/2005/8/layout/list1"/>
    <dgm:cxn modelId="{52312828-A59E-45BB-B7FB-09B562DB3209}" type="presOf" srcId="{547C633A-CBBF-426B-8489-4E8FF8CEB6D9}" destId="{061EF885-B085-4D01-B975-B8E5862E9FDE}" srcOrd="1" destOrd="0" presId="urn:microsoft.com/office/officeart/2005/8/layout/list1"/>
    <dgm:cxn modelId="{3A722A11-EDE4-4C09-B96A-EFF7EFD656BF}" srcId="{7103267A-35FF-46C9-B821-84C2F6ECF3EE}" destId="{66445E8B-35A7-4D8E-976B-1CAF5D71A6A1}" srcOrd="0" destOrd="0" parTransId="{5BE11D17-74B9-4F99-828B-48196DEAB57F}" sibTransId="{9DA64854-EB42-41C0-8608-FCF094324BCC}"/>
    <dgm:cxn modelId="{490D4B5D-9098-43E3-B4E9-88D7B8937742}" srcId="{7103267A-35FF-46C9-B821-84C2F6ECF3EE}" destId="{547C633A-CBBF-426B-8489-4E8FF8CEB6D9}" srcOrd="3" destOrd="0" parTransId="{6360731E-51C0-450F-9396-A1C9A8A32574}" sibTransId="{8F88F92E-8F94-430F-A851-AA1762BBFC54}"/>
    <dgm:cxn modelId="{B50B8C80-F1BF-4727-AC26-E7CD00F0AD48}" srcId="{7103267A-35FF-46C9-B821-84C2F6ECF3EE}" destId="{C9D6E5F5-6C6F-4BA6-817C-C3360BDD42DB}" srcOrd="1" destOrd="0" parTransId="{5AEA3523-B045-4CEC-BDEC-3FB0043D46E1}" sibTransId="{B9F8F3CC-AA1E-4DE1-8775-438177B0DAA5}"/>
    <dgm:cxn modelId="{EDB5EC7F-3EFC-4F2F-AC3C-BFE76FC8BEDE}" type="presOf" srcId="{F742D707-2E20-45F9-B223-E194CC05813E}" destId="{00B300C7-C1E9-4D86-B898-175EB7544B12}" srcOrd="0" destOrd="0" presId="urn:microsoft.com/office/officeart/2005/8/layout/list1"/>
    <dgm:cxn modelId="{E2694703-E3A5-4A50-B48F-E1B4B3BE8FDC}" type="presParOf" srcId="{7BA27370-FCCB-47F0-8BF7-7A4C1D75E59C}" destId="{8AB3B377-33A8-4035-B7C3-A4D24CABDF0C}" srcOrd="0" destOrd="0" presId="urn:microsoft.com/office/officeart/2005/8/layout/list1"/>
    <dgm:cxn modelId="{B029EAC5-6298-4F0A-8478-4B1B033294F0}" type="presParOf" srcId="{8AB3B377-33A8-4035-B7C3-A4D24CABDF0C}" destId="{2D3E90DA-B0DE-4DA5-8178-A54CAF85C3BF}" srcOrd="0" destOrd="0" presId="urn:microsoft.com/office/officeart/2005/8/layout/list1"/>
    <dgm:cxn modelId="{B19EE171-990E-4FFF-9C8A-CB348399E0DD}" type="presParOf" srcId="{8AB3B377-33A8-4035-B7C3-A4D24CABDF0C}" destId="{7944275D-94DE-4C65-BA65-977A7D878F45}" srcOrd="1" destOrd="0" presId="urn:microsoft.com/office/officeart/2005/8/layout/list1"/>
    <dgm:cxn modelId="{9B2A5041-45F7-41BD-AFDC-18C391B0C2CC}" type="presParOf" srcId="{7BA27370-FCCB-47F0-8BF7-7A4C1D75E59C}" destId="{668776E0-E858-4ED1-B687-8E9351FA2EA0}" srcOrd="1" destOrd="0" presId="urn:microsoft.com/office/officeart/2005/8/layout/list1"/>
    <dgm:cxn modelId="{45991B19-16FD-4AAB-9AD4-16EF0D7E71FF}" type="presParOf" srcId="{7BA27370-FCCB-47F0-8BF7-7A4C1D75E59C}" destId="{41539D7A-78A1-480E-8040-9D187FAF0876}" srcOrd="2" destOrd="0" presId="urn:microsoft.com/office/officeart/2005/8/layout/list1"/>
    <dgm:cxn modelId="{AF56EC88-1A05-4F71-A589-43233C0529C3}" type="presParOf" srcId="{7BA27370-FCCB-47F0-8BF7-7A4C1D75E59C}" destId="{BFEA855B-4468-413C-9D67-2A98E6F1C5DC}" srcOrd="3" destOrd="0" presId="urn:microsoft.com/office/officeart/2005/8/layout/list1"/>
    <dgm:cxn modelId="{ECD51D38-7F09-41D1-9297-7204B2F3735A}" type="presParOf" srcId="{7BA27370-FCCB-47F0-8BF7-7A4C1D75E59C}" destId="{4DFB4E77-55A3-4675-8036-8C395F3874ED}" srcOrd="4" destOrd="0" presId="urn:microsoft.com/office/officeart/2005/8/layout/list1"/>
    <dgm:cxn modelId="{D93BE871-39F5-452C-A147-468026DCF2ED}" type="presParOf" srcId="{4DFB4E77-55A3-4675-8036-8C395F3874ED}" destId="{055B8162-2EED-4767-8F36-93150A806081}" srcOrd="0" destOrd="0" presId="urn:microsoft.com/office/officeart/2005/8/layout/list1"/>
    <dgm:cxn modelId="{66B5432B-5FA4-493E-84A6-78A94BBB4A04}" type="presParOf" srcId="{4DFB4E77-55A3-4675-8036-8C395F3874ED}" destId="{A82E1A6E-D822-414E-9DB5-38CB727A0BAF}" srcOrd="1" destOrd="0" presId="urn:microsoft.com/office/officeart/2005/8/layout/list1"/>
    <dgm:cxn modelId="{ADD3386E-E781-4D79-BCFD-F407252C3300}" type="presParOf" srcId="{7BA27370-FCCB-47F0-8BF7-7A4C1D75E59C}" destId="{10DD5A99-0657-4CB1-A908-34428B2F7EDA}" srcOrd="5" destOrd="0" presId="urn:microsoft.com/office/officeart/2005/8/layout/list1"/>
    <dgm:cxn modelId="{63367977-1F77-4EEA-85FD-8787F5E7D0EF}" type="presParOf" srcId="{7BA27370-FCCB-47F0-8BF7-7A4C1D75E59C}" destId="{80245261-B987-4C5B-878A-A7F3E81E2AC9}" srcOrd="6" destOrd="0" presId="urn:microsoft.com/office/officeart/2005/8/layout/list1"/>
    <dgm:cxn modelId="{40A4AC42-B63B-4D53-9B26-FFEB174A636F}" type="presParOf" srcId="{7BA27370-FCCB-47F0-8BF7-7A4C1D75E59C}" destId="{D3E4D16E-3037-4ED7-A9E4-AAA390D9AA26}" srcOrd="7" destOrd="0" presId="urn:microsoft.com/office/officeart/2005/8/layout/list1"/>
    <dgm:cxn modelId="{1C67D649-FDEA-4ECA-A9B3-8BD71D8F8395}" type="presParOf" srcId="{7BA27370-FCCB-47F0-8BF7-7A4C1D75E59C}" destId="{977D754F-85D5-4D35-A2EF-0D950746E855}" srcOrd="8" destOrd="0" presId="urn:microsoft.com/office/officeart/2005/8/layout/list1"/>
    <dgm:cxn modelId="{C843893F-4573-40F3-88A3-C7C09C87D14D}" type="presParOf" srcId="{977D754F-85D5-4D35-A2EF-0D950746E855}" destId="{00B300C7-C1E9-4D86-B898-175EB7544B12}" srcOrd="0" destOrd="0" presId="urn:microsoft.com/office/officeart/2005/8/layout/list1"/>
    <dgm:cxn modelId="{6898AE1E-F27E-4BF7-BC7B-944E37C91729}" type="presParOf" srcId="{977D754F-85D5-4D35-A2EF-0D950746E855}" destId="{58672B9F-0771-42F5-BD5C-E9E69F27706B}" srcOrd="1" destOrd="0" presId="urn:microsoft.com/office/officeart/2005/8/layout/list1"/>
    <dgm:cxn modelId="{3DAF7E86-6302-43E5-B849-C9D6882C0A03}" type="presParOf" srcId="{7BA27370-FCCB-47F0-8BF7-7A4C1D75E59C}" destId="{5E73494C-5B67-4B34-A399-B4448D298DBC}" srcOrd="9" destOrd="0" presId="urn:microsoft.com/office/officeart/2005/8/layout/list1"/>
    <dgm:cxn modelId="{66D86700-6E09-4144-906C-645EE134A1D6}" type="presParOf" srcId="{7BA27370-FCCB-47F0-8BF7-7A4C1D75E59C}" destId="{2FE8E92D-D730-42BB-B2B1-0E5F93DD0C71}" srcOrd="10" destOrd="0" presId="urn:microsoft.com/office/officeart/2005/8/layout/list1"/>
    <dgm:cxn modelId="{CEEB4346-24FC-4F60-A6FC-E2E174656867}" type="presParOf" srcId="{7BA27370-FCCB-47F0-8BF7-7A4C1D75E59C}" destId="{36A40C1B-C0D8-424F-8A7E-00B545AC7CC6}" srcOrd="11" destOrd="0" presId="urn:microsoft.com/office/officeart/2005/8/layout/list1"/>
    <dgm:cxn modelId="{EE4FA327-BD1A-4EC8-8B00-34B53FD1C046}" type="presParOf" srcId="{7BA27370-FCCB-47F0-8BF7-7A4C1D75E59C}" destId="{8C78A660-92C1-4FF1-B10A-1E1831F8886C}" srcOrd="12" destOrd="0" presId="urn:microsoft.com/office/officeart/2005/8/layout/list1"/>
    <dgm:cxn modelId="{9F2F3997-2680-4DAB-B59B-66AB04C02659}" type="presParOf" srcId="{8C78A660-92C1-4FF1-B10A-1E1831F8886C}" destId="{76A76B8E-A498-403F-93F3-59447AB9E124}" srcOrd="0" destOrd="0" presId="urn:microsoft.com/office/officeart/2005/8/layout/list1"/>
    <dgm:cxn modelId="{7ACD0757-1C35-416B-9D54-024A040B66AB}" type="presParOf" srcId="{8C78A660-92C1-4FF1-B10A-1E1831F8886C}" destId="{061EF885-B085-4D01-B975-B8E5862E9FDE}" srcOrd="1" destOrd="0" presId="urn:microsoft.com/office/officeart/2005/8/layout/list1"/>
    <dgm:cxn modelId="{FFBC273B-67D5-4BBA-B9E6-F085C981028D}" type="presParOf" srcId="{7BA27370-FCCB-47F0-8BF7-7A4C1D75E59C}" destId="{5CCD3E15-B72E-43F3-A622-BBFD9395849C}" srcOrd="13" destOrd="0" presId="urn:microsoft.com/office/officeart/2005/8/layout/list1"/>
    <dgm:cxn modelId="{CD805283-A1BD-47D0-9DDC-8B5BD90ABE61}" type="presParOf" srcId="{7BA27370-FCCB-47F0-8BF7-7A4C1D75E59C}" destId="{A324550C-952D-4BC5-8CAD-4DA155A8C6CC}" srcOrd="14" destOrd="0" presId="urn:microsoft.com/office/officeart/2005/8/layout/list1"/>
    <dgm:cxn modelId="{2D07430A-7A26-4C94-9A61-1E9E3EF08972}" type="presParOf" srcId="{7BA27370-FCCB-47F0-8BF7-7A4C1D75E59C}" destId="{4B1DF3DB-3223-4627-BA9F-6A5761749229}" srcOrd="15" destOrd="0" presId="urn:microsoft.com/office/officeart/2005/8/layout/list1"/>
    <dgm:cxn modelId="{6B382B33-26B0-44F2-8026-C0507177FD4A}" type="presParOf" srcId="{7BA27370-FCCB-47F0-8BF7-7A4C1D75E59C}" destId="{AF6AD3F4-102F-453A-B24D-2D824EDD6E07}" srcOrd="16" destOrd="0" presId="urn:microsoft.com/office/officeart/2005/8/layout/list1"/>
    <dgm:cxn modelId="{E046899E-A042-4932-8F1E-3F8A442C29EE}" type="presParOf" srcId="{AF6AD3F4-102F-453A-B24D-2D824EDD6E07}" destId="{79124C35-2666-495D-A22F-BFCA265AAF17}" srcOrd="0" destOrd="0" presId="urn:microsoft.com/office/officeart/2005/8/layout/list1"/>
    <dgm:cxn modelId="{43E04DDF-23ED-44D8-B82C-DFE82FCBB37E}" type="presParOf" srcId="{AF6AD3F4-102F-453A-B24D-2D824EDD6E07}" destId="{A5D9DE7F-A203-4C6E-85B4-1B212402ED76}" srcOrd="1" destOrd="0" presId="urn:microsoft.com/office/officeart/2005/8/layout/list1"/>
    <dgm:cxn modelId="{F3947746-9F48-4927-BAE3-314B457461E1}" type="presParOf" srcId="{7BA27370-FCCB-47F0-8BF7-7A4C1D75E59C}" destId="{4F3F6299-1C40-4E12-A01B-D7CB8136B639}" srcOrd="17" destOrd="0" presId="urn:microsoft.com/office/officeart/2005/8/layout/list1"/>
    <dgm:cxn modelId="{9BE942A0-112D-464F-B17E-E14202A15059}" type="presParOf" srcId="{7BA27370-FCCB-47F0-8BF7-7A4C1D75E59C}" destId="{CFE0D5CA-262B-4765-8F03-71D63938BED2}"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6D31CC-5499-4D28-B2EC-1072CD4D5810}" type="doc">
      <dgm:prSet loTypeId="urn:microsoft.com/office/officeart/2005/8/layout/arrow2" loCatId="process" qsTypeId="urn:microsoft.com/office/officeart/2005/8/quickstyle/simple1" qsCatId="simple" csTypeId="urn:microsoft.com/office/officeart/2005/8/colors/colorful5" csCatId="colorful" phldr="1"/>
      <dgm:spPr/>
    </dgm:pt>
    <dgm:pt modelId="{CF64EC78-65ED-4C91-B764-19C3F3CA580D}">
      <dgm:prSet phldrT="[Text]"/>
      <dgm:spPr/>
      <dgm:t>
        <a:bodyPr/>
        <a:lstStyle/>
        <a:p>
          <a:r>
            <a:rPr lang="en-US" b="1" smtClean="0">
              <a:effectLst>
                <a:outerShdw blurRad="38100" dist="38100" dir="2700000" algn="tl">
                  <a:srgbClr val="000000">
                    <a:alpha val="43137"/>
                  </a:srgbClr>
                </a:outerShdw>
              </a:effectLst>
            </a:rPr>
            <a:t>Discovery</a:t>
          </a:r>
          <a:endParaRPr lang="en-US" b="1" dirty="0">
            <a:effectLst>
              <a:outerShdw blurRad="38100" dist="38100" dir="2700000" algn="tl">
                <a:srgbClr val="000000">
                  <a:alpha val="43137"/>
                </a:srgbClr>
              </a:outerShdw>
            </a:effectLst>
          </a:endParaRPr>
        </a:p>
      </dgm:t>
    </dgm:pt>
    <dgm:pt modelId="{1301DD64-5574-4106-9EA1-22321160340C}" type="parTrans" cxnId="{442235C5-5559-4C6F-89E4-5F9E26FF6C3B}">
      <dgm:prSet/>
      <dgm:spPr/>
      <dgm:t>
        <a:bodyPr/>
        <a:lstStyle/>
        <a:p>
          <a:endParaRPr lang="en-US"/>
        </a:p>
      </dgm:t>
    </dgm:pt>
    <dgm:pt modelId="{25F42C3C-E497-4E6B-A0AE-F7E045C9987C}" type="sibTrans" cxnId="{442235C5-5559-4C6F-89E4-5F9E26FF6C3B}">
      <dgm:prSet/>
      <dgm:spPr/>
      <dgm:t>
        <a:bodyPr/>
        <a:lstStyle/>
        <a:p>
          <a:endParaRPr lang="en-US"/>
        </a:p>
      </dgm:t>
    </dgm:pt>
    <dgm:pt modelId="{FD53F214-088B-4BD8-BF15-0253C7DA7292}">
      <dgm:prSet phldrT="[Text]"/>
      <dgm:spPr/>
      <dgm:t>
        <a:bodyPr/>
        <a:lstStyle/>
        <a:p>
          <a:r>
            <a:rPr lang="en-US" b="1" smtClean="0">
              <a:effectLst>
                <a:outerShdw blurRad="38100" dist="38100" dir="2700000" algn="tl">
                  <a:srgbClr val="000000">
                    <a:alpha val="43137"/>
                  </a:srgbClr>
                </a:outerShdw>
              </a:effectLst>
            </a:rPr>
            <a:t>Demonstration</a:t>
          </a:r>
          <a:endParaRPr lang="en-US" b="1" dirty="0">
            <a:effectLst>
              <a:outerShdw blurRad="38100" dist="38100" dir="2700000" algn="tl">
                <a:srgbClr val="000000">
                  <a:alpha val="43137"/>
                </a:srgbClr>
              </a:outerShdw>
            </a:effectLst>
          </a:endParaRPr>
        </a:p>
      </dgm:t>
    </dgm:pt>
    <dgm:pt modelId="{66FD1B63-2309-49F2-8268-F1D2D5A03179}" type="parTrans" cxnId="{9DD51A13-B453-4FF0-9EB4-8E8CCA2D261B}">
      <dgm:prSet/>
      <dgm:spPr/>
      <dgm:t>
        <a:bodyPr/>
        <a:lstStyle/>
        <a:p>
          <a:endParaRPr lang="en-US"/>
        </a:p>
      </dgm:t>
    </dgm:pt>
    <dgm:pt modelId="{1C00E7E9-0781-4BE1-A6F2-E73372191694}" type="sibTrans" cxnId="{9DD51A13-B453-4FF0-9EB4-8E8CCA2D261B}">
      <dgm:prSet/>
      <dgm:spPr/>
      <dgm:t>
        <a:bodyPr/>
        <a:lstStyle/>
        <a:p>
          <a:endParaRPr lang="en-US"/>
        </a:p>
      </dgm:t>
    </dgm:pt>
    <dgm:pt modelId="{95FB3B37-79B6-4EF9-83EE-15F202CAF22C}">
      <dgm:prSet phldrT="[Text]"/>
      <dgm:spPr/>
      <dgm:t>
        <a:bodyPr/>
        <a:lstStyle/>
        <a:p>
          <a:r>
            <a:rPr lang="en-US" b="1" smtClean="0">
              <a:effectLst>
                <a:outerShdw blurRad="38100" dist="38100" dir="2700000" algn="tl">
                  <a:srgbClr val="000000">
                    <a:alpha val="43137"/>
                  </a:srgbClr>
                </a:outerShdw>
              </a:effectLst>
            </a:rPr>
            <a:t>Dissemination</a:t>
          </a:r>
          <a:endParaRPr lang="en-US" b="1" dirty="0">
            <a:effectLst>
              <a:outerShdw blurRad="38100" dist="38100" dir="2700000" algn="tl">
                <a:srgbClr val="000000">
                  <a:alpha val="43137"/>
                </a:srgbClr>
              </a:outerShdw>
            </a:effectLst>
          </a:endParaRPr>
        </a:p>
      </dgm:t>
    </dgm:pt>
    <dgm:pt modelId="{17AFAAAF-A2F1-412D-B91E-7CF0AA7A5CA7}" type="parTrans" cxnId="{815B8336-6D7D-4CA6-9FFE-2CEDD2503E1B}">
      <dgm:prSet/>
      <dgm:spPr/>
      <dgm:t>
        <a:bodyPr/>
        <a:lstStyle/>
        <a:p>
          <a:endParaRPr lang="en-US"/>
        </a:p>
      </dgm:t>
    </dgm:pt>
    <dgm:pt modelId="{9CBE9A59-3C3E-47CC-8D02-BA9E7E9FD55D}" type="sibTrans" cxnId="{815B8336-6D7D-4CA6-9FFE-2CEDD2503E1B}">
      <dgm:prSet/>
      <dgm:spPr/>
      <dgm:t>
        <a:bodyPr/>
        <a:lstStyle/>
        <a:p>
          <a:endParaRPr lang="en-US"/>
        </a:p>
      </dgm:t>
    </dgm:pt>
    <dgm:pt modelId="{D265DDE2-9724-4E10-9997-07EA3295C2F5}" type="pres">
      <dgm:prSet presAssocID="{A56D31CC-5499-4D28-B2EC-1072CD4D5810}" presName="arrowDiagram" presStyleCnt="0">
        <dgm:presLayoutVars>
          <dgm:chMax val="5"/>
          <dgm:dir/>
          <dgm:resizeHandles val="exact"/>
        </dgm:presLayoutVars>
      </dgm:prSet>
      <dgm:spPr/>
    </dgm:pt>
    <dgm:pt modelId="{BD38A689-77BC-4454-A729-805E75437E59}" type="pres">
      <dgm:prSet presAssocID="{A56D31CC-5499-4D28-B2EC-1072CD4D5810}" presName="arrow" presStyleLbl="bgShp" presStyleIdx="0" presStyleCnt="1" custAng="1478447" custScaleX="83970" custScaleY="100000" custLinFactNeighborX="3035" custLinFactNeighborY="-1136"/>
      <dgm:spPr/>
    </dgm:pt>
    <dgm:pt modelId="{741B6C38-8D6F-4EF6-A5DB-45C301F11E15}" type="pres">
      <dgm:prSet presAssocID="{A56D31CC-5499-4D28-B2EC-1072CD4D5810}" presName="arrowDiagram3" presStyleCnt="0"/>
      <dgm:spPr/>
    </dgm:pt>
    <dgm:pt modelId="{7A8CD144-5624-48BA-91DE-A3F4F4744D66}" type="pres">
      <dgm:prSet presAssocID="{CF64EC78-65ED-4C91-B764-19C3F3CA580D}" presName="bullet3a" presStyleLbl="node1" presStyleIdx="0" presStyleCnt="3" custScaleX="74996" custScaleY="84211" custLinFactY="-200000" custLinFactNeighborX="42858" custLinFactNeighborY="-245402"/>
      <dgm:spPr/>
    </dgm:pt>
    <dgm:pt modelId="{D5BE3573-1198-416E-9FC1-3B98AB48BFF8}" type="pres">
      <dgm:prSet presAssocID="{CF64EC78-65ED-4C91-B764-19C3F3CA580D}" presName="textBox3a" presStyleLbl="revTx" presStyleIdx="0" presStyleCnt="3" custAng="20488838" custLinFactY="-1048" custLinFactNeighborX="19115" custLinFactNeighborY="-100000">
        <dgm:presLayoutVars>
          <dgm:bulletEnabled val="1"/>
        </dgm:presLayoutVars>
      </dgm:prSet>
      <dgm:spPr/>
      <dgm:t>
        <a:bodyPr/>
        <a:lstStyle/>
        <a:p>
          <a:endParaRPr lang="en-US"/>
        </a:p>
      </dgm:t>
    </dgm:pt>
    <dgm:pt modelId="{81BEA0D9-9413-4AFC-BE67-C4440A24CDE0}" type="pres">
      <dgm:prSet presAssocID="{FD53F214-088B-4BD8-BF15-0253C7DA7292}" presName="bullet3b" presStyleLbl="node1" presStyleIdx="1" presStyleCnt="3" custScaleX="95091" custScaleY="88915" custLinFactNeighborX="19467" custLinFactNeighborY="-60530"/>
      <dgm:spPr/>
    </dgm:pt>
    <dgm:pt modelId="{9CCAD278-B447-441F-B554-734E44893D6B}" type="pres">
      <dgm:prSet presAssocID="{FD53F214-088B-4BD8-BF15-0253C7DA7292}" presName="textBox3b" presStyleLbl="revTx" presStyleIdx="1" presStyleCnt="3" custAng="0" custScaleX="106739" custScaleY="104848" custLinFactNeighborX="19126" custLinFactNeighborY="-14826">
        <dgm:presLayoutVars>
          <dgm:bulletEnabled val="1"/>
        </dgm:presLayoutVars>
      </dgm:prSet>
      <dgm:spPr/>
      <dgm:t>
        <a:bodyPr/>
        <a:lstStyle/>
        <a:p>
          <a:endParaRPr lang="en-US"/>
        </a:p>
      </dgm:t>
    </dgm:pt>
    <dgm:pt modelId="{82B99104-9BC7-4A65-A85E-0268DDB362F7}" type="pres">
      <dgm:prSet presAssocID="{95FB3B37-79B6-4EF9-83EE-15F202CAF22C}" presName="bullet3c" presStyleLbl="node1" presStyleIdx="2" presStyleCnt="3" custLinFactNeighborX="48361" custLinFactNeighborY="87752"/>
      <dgm:spPr/>
    </dgm:pt>
    <dgm:pt modelId="{C77566C8-CCC1-4C3E-B610-67A37C13A39A}" type="pres">
      <dgm:prSet presAssocID="{95FB3B37-79B6-4EF9-83EE-15F202CAF22C}" presName="textBox3c" presStyleLbl="revTx" presStyleIdx="2" presStyleCnt="3" custAng="663191" custScaleX="99060" custScaleY="26126" custLinFactNeighborX="11238" custLinFactNeighborY="-21566">
        <dgm:presLayoutVars>
          <dgm:bulletEnabled val="1"/>
        </dgm:presLayoutVars>
      </dgm:prSet>
      <dgm:spPr/>
      <dgm:t>
        <a:bodyPr/>
        <a:lstStyle/>
        <a:p>
          <a:endParaRPr lang="en-US"/>
        </a:p>
      </dgm:t>
    </dgm:pt>
  </dgm:ptLst>
  <dgm:cxnLst>
    <dgm:cxn modelId="{75AA02D0-3DD7-44F9-A294-6E242C7F7D33}" type="presOf" srcId="{FD53F214-088B-4BD8-BF15-0253C7DA7292}" destId="{9CCAD278-B447-441F-B554-734E44893D6B}" srcOrd="0" destOrd="0" presId="urn:microsoft.com/office/officeart/2005/8/layout/arrow2"/>
    <dgm:cxn modelId="{9DD51A13-B453-4FF0-9EB4-8E8CCA2D261B}" srcId="{A56D31CC-5499-4D28-B2EC-1072CD4D5810}" destId="{FD53F214-088B-4BD8-BF15-0253C7DA7292}" srcOrd="1" destOrd="0" parTransId="{66FD1B63-2309-49F2-8268-F1D2D5A03179}" sibTransId="{1C00E7E9-0781-4BE1-A6F2-E73372191694}"/>
    <dgm:cxn modelId="{4C390ABB-DAAF-4C0D-8BC4-F553A819BE13}" type="presOf" srcId="{A56D31CC-5499-4D28-B2EC-1072CD4D5810}" destId="{D265DDE2-9724-4E10-9997-07EA3295C2F5}" srcOrd="0" destOrd="0" presId="urn:microsoft.com/office/officeart/2005/8/layout/arrow2"/>
    <dgm:cxn modelId="{6878AC18-46A7-4F1D-9C67-F3F0A07F4456}" type="presOf" srcId="{CF64EC78-65ED-4C91-B764-19C3F3CA580D}" destId="{D5BE3573-1198-416E-9FC1-3B98AB48BFF8}" srcOrd="0" destOrd="0" presId="urn:microsoft.com/office/officeart/2005/8/layout/arrow2"/>
    <dgm:cxn modelId="{81223391-2C87-4A52-8E4F-9B8BA5090B57}" type="presOf" srcId="{95FB3B37-79B6-4EF9-83EE-15F202CAF22C}" destId="{C77566C8-CCC1-4C3E-B610-67A37C13A39A}" srcOrd="0" destOrd="0" presId="urn:microsoft.com/office/officeart/2005/8/layout/arrow2"/>
    <dgm:cxn modelId="{815B8336-6D7D-4CA6-9FFE-2CEDD2503E1B}" srcId="{A56D31CC-5499-4D28-B2EC-1072CD4D5810}" destId="{95FB3B37-79B6-4EF9-83EE-15F202CAF22C}" srcOrd="2" destOrd="0" parTransId="{17AFAAAF-A2F1-412D-B91E-7CF0AA7A5CA7}" sibTransId="{9CBE9A59-3C3E-47CC-8D02-BA9E7E9FD55D}"/>
    <dgm:cxn modelId="{442235C5-5559-4C6F-89E4-5F9E26FF6C3B}" srcId="{A56D31CC-5499-4D28-B2EC-1072CD4D5810}" destId="{CF64EC78-65ED-4C91-B764-19C3F3CA580D}" srcOrd="0" destOrd="0" parTransId="{1301DD64-5574-4106-9EA1-22321160340C}" sibTransId="{25F42C3C-E497-4E6B-A0AE-F7E045C9987C}"/>
    <dgm:cxn modelId="{4148F4E3-D651-45AB-B3DB-91B43672E152}" type="presParOf" srcId="{D265DDE2-9724-4E10-9997-07EA3295C2F5}" destId="{BD38A689-77BC-4454-A729-805E75437E59}" srcOrd="0" destOrd="0" presId="urn:microsoft.com/office/officeart/2005/8/layout/arrow2"/>
    <dgm:cxn modelId="{12D77D05-EEDC-4996-A057-A227582D425D}" type="presParOf" srcId="{D265DDE2-9724-4E10-9997-07EA3295C2F5}" destId="{741B6C38-8D6F-4EF6-A5DB-45C301F11E15}" srcOrd="1" destOrd="0" presId="urn:microsoft.com/office/officeart/2005/8/layout/arrow2"/>
    <dgm:cxn modelId="{AEB750FF-5201-4A4B-8428-2F0D50631C10}" type="presParOf" srcId="{741B6C38-8D6F-4EF6-A5DB-45C301F11E15}" destId="{7A8CD144-5624-48BA-91DE-A3F4F4744D66}" srcOrd="0" destOrd="0" presId="urn:microsoft.com/office/officeart/2005/8/layout/arrow2"/>
    <dgm:cxn modelId="{9584ABF2-9FDD-4A50-B6C6-47BFBE387A2A}" type="presParOf" srcId="{741B6C38-8D6F-4EF6-A5DB-45C301F11E15}" destId="{D5BE3573-1198-416E-9FC1-3B98AB48BFF8}" srcOrd="1" destOrd="0" presId="urn:microsoft.com/office/officeart/2005/8/layout/arrow2"/>
    <dgm:cxn modelId="{DAF973BF-753B-4C45-B6D6-5209159816CE}" type="presParOf" srcId="{741B6C38-8D6F-4EF6-A5DB-45C301F11E15}" destId="{81BEA0D9-9413-4AFC-BE67-C4440A24CDE0}" srcOrd="2" destOrd="0" presId="urn:microsoft.com/office/officeart/2005/8/layout/arrow2"/>
    <dgm:cxn modelId="{A6AF61F2-F25A-49E1-A5BA-950187F9065D}" type="presParOf" srcId="{741B6C38-8D6F-4EF6-A5DB-45C301F11E15}" destId="{9CCAD278-B447-441F-B554-734E44893D6B}" srcOrd="3" destOrd="0" presId="urn:microsoft.com/office/officeart/2005/8/layout/arrow2"/>
    <dgm:cxn modelId="{D56CC952-5CA0-471D-9433-0238507CB972}" type="presParOf" srcId="{741B6C38-8D6F-4EF6-A5DB-45C301F11E15}" destId="{82B99104-9BC7-4A65-A85E-0268DDB362F7}" srcOrd="4" destOrd="0" presId="urn:microsoft.com/office/officeart/2005/8/layout/arrow2"/>
    <dgm:cxn modelId="{C6E10BDF-8D4E-4AA7-AF8C-A33DCD215C4E}" type="presParOf" srcId="{741B6C38-8D6F-4EF6-A5DB-45C301F11E15}" destId="{C77566C8-CCC1-4C3E-B610-67A37C13A39A}"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C26AEA-303D-49F3-BA07-99760866EB51}" type="doc">
      <dgm:prSet loTypeId="urn:microsoft.com/office/officeart/2005/8/layout/radial1" loCatId="cycle" qsTypeId="urn:microsoft.com/office/officeart/2005/8/quickstyle/simple1" qsCatId="simple" csTypeId="urn:microsoft.com/office/officeart/2005/8/colors/colorful2" csCatId="colorful" phldr="1"/>
      <dgm:spPr/>
      <dgm:t>
        <a:bodyPr/>
        <a:lstStyle/>
        <a:p>
          <a:endParaRPr lang="en-US"/>
        </a:p>
      </dgm:t>
    </dgm:pt>
    <dgm:pt modelId="{E5B75212-7E2C-4737-9105-D0AB53C41149}">
      <dgm:prSet phldrT="[Text]" custT="1"/>
      <dgm:spPr/>
      <dgm:t>
        <a:bodyPr/>
        <a:lstStyle/>
        <a:p>
          <a:r>
            <a:rPr lang="en-US" sz="1800" b="1" dirty="0" smtClean="0"/>
            <a:t>Evidence and Tools for Implementation</a:t>
          </a:r>
          <a:endParaRPr lang="en-US" sz="1800" b="1" dirty="0"/>
        </a:p>
      </dgm:t>
    </dgm:pt>
    <dgm:pt modelId="{1F3D3D64-A570-4E2A-9F5A-1FCED5164F62}" type="parTrans" cxnId="{95EE5D86-198A-432E-A541-5F87ABBD1275}">
      <dgm:prSet/>
      <dgm:spPr>
        <a:ln>
          <a:tailEnd type="triangle"/>
        </a:ln>
      </dgm:spPr>
      <dgm:t>
        <a:bodyPr/>
        <a:lstStyle/>
        <a:p>
          <a:endParaRPr lang="en-US"/>
        </a:p>
      </dgm:t>
    </dgm:pt>
    <dgm:pt modelId="{5215CB49-F96D-42E8-9C21-2281595700F2}" type="sibTrans" cxnId="{95EE5D86-198A-432E-A541-5F87ABBD1275}">
      <dgm:prSet/>
      <dgm:spPr/>
      <dgm:t>
        <a:bodyPr/>
        <a:lstStyle/>
        <a:p>
          <a:endParaRPr lang="en-US"/>
        </a:p>
      </dgm:t>
    </dgm:pt>
    <dgm:pt modelId="{9BC03536-7BB3-42F7-9D2A-E799ACEFFED9}">
      <dgm:prSet phldrT="[Text]" custT="1"/>
      <dgm:spPr/>
      <dgm:t>
        <a:bodyPr/>
        <a:lstStyle/>
        <a:p>
          <a:r>
            <a:rPr lang="en-US" sz="1800" b="1" dirty="0" smtClean="0"/>
            <a:t>Evidence to Inform</a:t>
          </a:r>
          <a:endParaRPr lang="en-US" sz="1800" b="1" dirty="0"/>
        </a:p>
      </dgm:t>
    </dgm:pt>
    <dgm:pt modelId="{218583CF-D11C-43AA-9EBF-4D9C6EE589E5}" type="parTrans" cxnId="{6B8F3040-CA01-4E4B-A6D8-AD9A5BC93A55}">
      <dgm:prSet/>
      <dgm:spPr>
        <a:ln>
          <a:headEnd type="triangle"/>
          <a:tailEnd type="none"/>
        </a:ln>
      </dgm:spPr>
      <dgm:t>
        <a:bodyPr/>
        <a:lstStyle/>
        <a:p>
          <a:endParaRPr lang="en-US"/>
        </a:p>
      </dgm:t>
    </dgm:pt>
    <dgm:pt modelId="{5AF6F477-17B7-48D7-B928-456CBDA89747}" type="sibTrans" cxnId="{6B8F3040-CA01-4E4B-A6D8-AD9A5BC93A55}">
      <dgm:prSet/>
      <dgm:spPr/>
      <dgm:t>
        <a:bodyPr/>
        <a:lstStyle/>
        <a:p>
          <a:endParaRPr lang="en-US"/>
        </a:p>
      </dgm:t>
    </dgm:pt>
    <dgm:pt modelId="{E714F2F8-A5BC-4381-B5F4-C5CAE6485BF3}">
      <dgm:prSet phldrT="[Text]" custT="1"/>
      <dgm:spPr/>
      <dgm:t>
        <a:bodyPr/>
        <a:lstStyle/>
        <a:p>
          <a:r>
            <a:rPr lang="en-US" sz="2800" dirty="0" smtClean="0"/>
            <a:t>Practice &amp; Policy</a:t>
          </a:r>
          <a:endParaRPr lang="en-US" sz="2800" dirty="0"/>
        </a:p>
      </dgm:t>
    </dgm:pt>
    <dgm:pt modelId="{3ADFC536-7A82-4D64-B4A2-331F507E61ED}" type="sibTrans" cxnId="{B8CAB72B-C8C8-46D1-BDB2-F4880DB61D95}">
      <dgm:prSet/>
      <dgm:spPr/>
      <dgm:t>
        <a:bodyPr/>
        <a:lstStyle/>
        <a:p>
          <a:endParaRPr lang="en-US"/>
        </a:p>
      </dgm:t>
    </dgm:pt>
    <dgm:pt modelId="{0D4AB85A-5895-40D4-A571-51DB69782FB6}" type="parTrans" cxnId="{B8CAB72B-C8C8-46D1-BDB2-F4880DB61D95}">
      <dgm:prSet/>
      <dgm:spPr/>
      <dgm:t>
        <a:bodyPr/>
        <a:lstStyle/>
        <a:p>
          <a:endParaRPr lang="en-US"/>
        </a:p>
      </dgm:t>
    </dgm:pt>
    <dgm:pt modelId="{9D3F98F3-87CF-49D3-BDF3-1D66D173365D}" type="pres">
      <dgm:prSet presAssocID="{34C26AEA-303D-49F3-BA07-99760866EB51}" presName="cycle" presStyleCnt="0">
        <dgm:presLayoutVars>
          <dgm:chMax val="1"/>
          <dgm:dir/>
          <dgm:animLvl val="ctr"/>
          <dgm:resizeHandles val="exact"/>
        </dgm:presLayoutVars>
      </dgm:prSet>
      <dgm:spPr/>
      <dgm:t>
        <a:bodyPr/>
        <a:lstStyle/>
        <a:p>
          <a:endParaRPr lang="en-US"/>
        </a:p>
      </dgm:t>
    </dgm:pt>
    <dgm:pt modelId="{D1051C5E-92E2-42DB-B91B-B4B73F82CEE5}" type="pres">
      <dgm:prSet presAssocID="{E714F2F8-A5BC-4381-B5F4-C5CAE6485BF3}" presName="centerShape" presStyleLbl="node0" presStyleIdx="0" presStyleCnt="1" custScaleX="147029" custScaleY="134250"/>
      <dgm:spPr>
        <a:prstGeom prst="flowChartProcess">
          <a:avLst/>
        </a:prstGeom>
      </dgm:spPr>
      <dgm:t>
        <a:bodyPr/>
        <a:lstStyle/>
        <a:p>
          <a:endParaRPr lang="en-US"/>
        </a:p>
      </dgm:t>
    </dgm:pt>
    <dgm:pt modelId="{0ABFC941-4F53-4514-96D7-B504A277C7B0}" type="pres">
      <dgm:prSet presAssocID="{1F3D3D64-A570-4E2A-9F5A-1FCED5164F62}" presName="Name9" presStyleLbl="parChTrans1D2" presStyleIdx="0" presStyleCnt="2"/>
      <dgm:spPr/>
      <dgm:t>
        <a:bodyPr/>
        <a:lstStyle/>
        <a:p>
          <a:endParaRPr lang="en-US"/>
        </a:p>
      </dgm:t>
    </dgm:pt>
    <dgm:pt modelId="{EF9625B0-F553-4F58-B4A4-58DFB1DDE36F}" type="pres">
      <dgm:prSet presAssocID="{1F3D3D64-A570-4E2A-9F5A-1FCED5164F62}" presName="connTx" presStyleLbl="parChTrans1D2" presStyleIdx="0" presStyleCnt="2"/>
      <dgm:spPr/>
      <dgm:t>
        <a:bodyPr/>
        <a:lstStyle/>
        <a:p>
          <a:endParaRPr lang="en-US"/>
        </a:p>
      </dgm:t>
    </dgm:pt>
    <dgm:pt modelId="{AAD15866-D7A5-408C-8D3E-574B70E3D827}" type="pres">
      <dgm:prSet presAssocID="{E5B75212-7E2C-4737-9105-D0AB53C41149}" presName="node" presStyleLbl="node1" presStyleIdx="0" presStyleCnt="2" custScaleX="186410" custScaleY="154111" custRadScaleRad="146106" custRadScaleInc="99986">
        <dgm:presLayoutVars>
          <dgm:bulletEnabled val="1"/>
        </dgm:presLayoutVars>
      </dgm:prSet>
      <dgm:spPr/>
      <dgm:t>
        <a:bodyPr/>
        <a:lstStyle/>
        <a:p>
          <a:endParaRPr lang="en-US"/>
        </a:p>
      </dgm:t>
    </dgm:pt>
    <dgm:pt modelId="{F8C765D9-E521-4910-8D2C-C82A7F149F99}" type="pres">
      <dgm:prSet presAssocID="{218583CF-D11C-43AA-9EBF-4D9C6EE589E5}" presName="Name9" presStyleLbl="parChTrans1D2" presStyleIdx="1" presStyleCnt="2"/>
      <dgm:spPr/>
      <dgm:t>
        <a:bodyPr/>
        <a:lstStyle/>
        <a:p>
          <a:endParaRPr lang="en-US"/>
        </a:p>
      </dgm:t>
    </dgm:pt>
    <dgm:pt modelId="{65D36242-7CA6-4DC2-9413-8DBF447754C7}" type="pres">
      <dgm:prSet presAssocID="{218583CF-D11C-43AA-9EBF-4D9C6EE589E5}" presName="connTx" presStyleLbl="parChTrans1D2" presStyleIdx="1" presStyleCnt="2"/>
      <dgm:spPr/>
      <dgm:t>
        <a:bodyPr/>
        <a:lstStyle/>
        <a:p>
          <a:endParaRPr lang="en-US"/>
        </a:p>
      </dgm:t>
    </dgm:pt>
    <dgm:pt modelId="{DD7E1870-A840-403B-BADA-D229A893556C}" type="pres">
      <dgm:prSet presAssocID="{9BC03536-7BB3-42F7-9D2A-E799ACEFFED9}" presName="node" presStyleLbl="node1" presStyleIdx="1" presStyleCnt="2" custScaleX="186249" custScaleY="153887" custRadScaleRad="146175" custRadScaleInc="100644">
        <dgm:presLayoutVars>
          <dgm:bulletEnabled val="1"/>
        </dgm:presLayoutVars>
      </dgm:prSet>
      <dgm:spPr/>
      <dgm:t>
        <a:bodyPr/>
        <a:lstStyle/>
        <a:p>
          <a:endParaRPr lang="en-US"/>
        </a:p>
      </dgm:t>
    </dgm:pt>
  </dgm:ptLst>
  <dgm:cxnLst>
    <dgm:cxn modelId="{EDAD92F9-9367-40B2-93E3-C79FA1BFEE44}" type="presOf" srcId="{218583CF-D11C-43AA-9EBF-4D9C6EE589E5}" destId="{F8C765D9-E521-4910-8D2C-C82A7F149F99}" srcOrd="0" destOrd="0" presId="urn:microsoft.com/office/officeart/2005/8/layout/radial1"/>
    <dgm:cxn modelId="{B8CAB72B-C8C8-46D1-BDB2-F4880DB61D95}" srcId="{34C26AEA-303D-49F3-BA07-99760866EB51}" destId="{E714F2F8-A5BC-4381-B5F4-C5CAE6485BF3}" srcOrd="0" destOrd="0" parTransId="{0D4AB85A-5895-40D4-A571-51DB69782FB6}" sibTransId="{3ADFC536-7A82-4D64-B4A2-331F507E61ED}"/>
    <dgm:cxn modelId="{4C78A9A9-42C6-4D37-85A5-E2FD92F4B959}" type="presOf" srcId="{218583CF-D11C-43AA-9EBF-4D9C6EE589E5}" destId="{65D36242-7CA6-4DC2-9413-8DBF447754C7}" srcOrd="1" destOrd="0" presId="urn:microsoft.com/office/officeart/2005/8/layout/radial1"/>
    <dgm:cxn modelId="{E19B5E2B-48F5-4FBB-90DF-3931B5C7ED80}" type="presOf" srcId="{9BC03536-7BB3-42F7-9D2A-E799ACEFFED9}" destId="{DD7E1870-A840-403B-BADA-D229A893556C}" srcOrd="0" destOrd="0" presId="urn:microsoft.com/office/officeart/2005/8/layout/radial1"/>
    <dgm:cxn modelId="{95EE5D86-198A-432E-A541-5F87ABBD1275}" srcId="{E714F2F8-A5BC-4381-B5F4-C5CAE6485BF3}" destId="{E5B75212-7E2C-4737-9105-D0AB53C41149}" srcOrd="0" destOrd="0" parTransId="{1F3D3D64-A570-4E2A-9F5A-1FCED5164F62}" sibTransId="{5215CB49-F96D-42E8-9C21-2281595700F2}"/>
    <dgm:cxn modelId="{DCAFB0DD-2D54-47A7-AC20-0B4DE353ECBD}" type="presOf" srcId="{1F3D3D64-A570-4E2A-9F5A-1FCED5164F62}" destId="{EF9625B0-F553-4F58-B4A4-58DFB1DDE36F}" srcOrd="1" destOrd="0" presId="urn:microsoft.com/office/officeart/2005/8/layout/radial1"/>
    <dgm:cxn modelId="{B39FCC11-229E-47B5-B477-6D921A08F2C2}" type="presOf" srcId="{E714F2F8-A5BC-4381-B5F4-C5CAE6485BF3}" destId="{D1051C5E-92E2-42DB-B91B-B4B73F82CEE5}" srcOrd="0" destOrd="0" presId="urn:microsoft.com/office/officeart/2005/8/layout/radial1"/>
    <dgm:cxn modelId="{AB795FED-1F48-4EB6-8E95-3EF9AA3B7E48}" type="presOf" srcId="{1F3D3D64-A570-4E2A-9F5A-1FCED5164F62}" destId="{0ABFC941-4F53-4514-96D7-B504A277C7B0}" srcOrd="0" destOrd="0" presId="urn:microsoft.com/office/officeart/2005/8/layout/radial1"/>
    <dgm:cxn modelId="{6B8F3040-CA01-4E4B-A6D8-AD9A5BC93A55}" srcId="{E714F2F8-A5BC-4381-B5F4-C5CAE6485BF3}" destId="{9BC03536-7BB3-42F7-9D2A-E799ACEFFED9}" srcOrd="1" destOrd="0" parTransId="{218583CF-D11C-43AA-9EBF-4D9C6EE589E5}" sibTransId="{5AF6F477-17B7-48D7-B928-456CBDA89747}"/>
    <dgm:cxn modelId="{9D7C8C56-8233-46AB-ADD0-21EF36DDEFE7}" type="presOf" srcId="{E5B75212-7E2C-4737-9105-D0AB53C41149}" destId="{AAD15866-D7A5-408C-8D3E-574B70E3D827}" srcOrd="0" destOrd="0" presId="urn:microsoft.com/office/officeart/2005/8/layout/radial1"/>
    <dgm:cxn modelId="{86772898-FB9E-44C4-AFC6-1F20C8FC63B4}" type="presOf" srcId="{34C26AEA-303D-49F3-BA07-99760866EB51}" destId="{9D3F98F3-87CF-49D3-BDF3-1D66D173365D}" srcOrd="0" destOrd="0" presId="urn:microsoft.com/office/officeart/2005/8/layout/radial1"/>
    <dgm:cxn modelId="{9CF589AD-268D-4D8B-87A6-E6D8E6A3EE75}" type="presParOf" srcId="{9D3F98F3-87CF-49D3-BDF3-1D66D173365D}" destId="{D1051C5E-92E2-42DB-B91B-B4B73F82CEE5}" srcOrd="0" destOrd="0" presId="urn:microsoft.com/office/officeart/2005/8/layout/radial1"/>
    <dgm:cxn modelId="{82FBA071-F7B4-4D77-A0B4-51CAFD84F03D}" type="presParOf" srcId="{9D3F98F3-87CF-49D3-BDF3-1D66D173365D}" destId="{0ABFC941-4F53-4514-96D7-B504A277C7B0}" srcOrd="1" destOrd="0" presId="urn:microsoft.com/office/officeart/2005/8/layout/radial1"/>
    <dgm:cxn modelId="{5A711B00-D2C1-46F1-8442-C48FC9E810F8}" type="presParOf" srcId="{0ABFC941-4F53-4514-96D7-B504A277C7B0}" destId="{EF9625B0-F553-4F58-B4A4-58DFB1DDE36F}" srcOrd="0" destOrd="0" presId="urn:microsoft.com/office/officeart/2005/8/layout/radial1"/>
    <dgm:cxn modelId="{965F2C12-F168-4557-9307-41BA78BC22EB}" type="presParOf" srcId="{9D3F98F3-87CF-49D3-BDF3-1D66D173365D}" destId="{AAD15866-D7A5-408C-8D3E-574B70E3D827}" srcOrd="2" destOrd="0" presId="urn:microsoft.com/office/officeart/2005/8/layout/radial1"/>
    <dgm:cxn modelId="{37C98B7E-0021-469F-BE53-57EA3E80BDAB}" type="presParOf" srcId="{9D3F98F3-87CF-49D3-BDF3-1D66D173365D}" destId="{F8C765D9-E521-4910-8D2C-C82A7F149F99}" srcOrd="3" destOrd="0" presId="urn:microsoft.com/office/officeart/2005/8/layout/radial1"/>
    <dgm:cxn modelId="{582FD1CF-389E-4707-8A8A-9BDA1AFE230E}" type="presParOf" srcId="{F8C765D9-E521-4910-8D2C-C82A7F149F99}" destId="{65D36242-7CA6-4DC2-9413-8DBF447754C7}" srcOrd="0" destOrd="0" presId="urn:microsoft.com/office/officeart/2005/8/layout/radial1"/>
    <dgm:cxn modelId="{E069BB96-687F-44EA-9AC5-4D8DA8D72F14}" type="presParOf" srcId="{9D3F98F3-87CF-49D3-BDF3-1D66D173365D}" destId="{DD7E1870-A840-403B-BADA-D229A893556C}" srcOrd="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908A2B3-4033-4BD8-BC98-6A5DBADBDBEA}"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3A52D9A4-E943-4FCE-A126-2D45B8B2A76D}">
      <dgm:prSet phldrT="[Text]" custT="1"/>
      <dgm:spPr/>
      <dgm:t>
        <a:bodyPr/>
        <a:lstStyle/>
        <a:p>
          <a:r>
            <a:rPr lang="en-US" sz="1800" dirty="0" smtClean="0"/>
            <a:t>Design </a:t>
          </a:r>
          <a:endParaRPr lang="en-US" sz="1800" dirty="0"/>
        </a:p>
      </dgm:t>
    </dgm:pt>
    <dgm:pt modelId="{3C3B4AF4-97AD-4E3D-AC23-4C27370B0788}" type="parTrans" cxnId="{DD0CF796-D547-42A2-95B5-80B8352E305F}">
      <dgm:prSet/>
      <dgm:spPr/>
      <dgm:t>
        <a:bodyPr/>
        <a:lstStyle/>
        <a:p>
          <a:endParaRPr lang="en-US"/>
        </a:p>
      </dgm:t>
    </dgm:pt>
    <dgm:pt modelId="{68C052A8-6A42-4034-BFE9-2B62740E6D63}" type="sibTrans" cxnId="{DD0CF796-D547-42A2-95B5-80B8352E305F}">
      <dgm:prSet/>
      <dgm:spPr/>
      <dgm:t>
        <a:bodyPr/>
        <a:lstStyle/>
        <a:p>
          <a:endParaRPr lang="en-US"/>
        </a:p>
      </dgm:t>
    </dgm:pt>
    <dgm:pt modelId="{EB86DE62-537C-47F7-9FE9-885214785C32}">
      <dgm:prSet phldrT="[Text]" custT="1"/>
      <dgm:spPr/>
      <dgm:t>
        <a:bodyPr/>
        <a:lstStyle/>
        <a:p>
          <a:r>
            <a:rPr lang="en-US" sz="1800" dirty="0" smtClean="0"/>
            <a:t>Pilot</a:t>
          </a:r>
          <a:endParaRPr lang="en-US" sz="1800" dirty="0"/>
        </a:p>
      </dgm:t>
    </dgm:pt>
    <dgm:pt modelId="{7E8684A6-80E2-4494-BD7D-EB9768A369F6}" type="parTrans" cxnId="{6FD71874-9C8F-4046-AF38-6EF9880F798F}">
      <dgm:prSet/>
      <dgm:spPr/>
      <dgm:t>
        <a:bodyPr/>
        <a:lstStyle/>
        <a:p>
          <a:endParaRPr lang="en-US"/>
        </a:p>
      </dgm:t>
    </dgm:pt>
    <dgm:pt modelId="{41630B44-CD0F-47D9-9F44-754824CE3789}" type="sibTrans" cxnId="{6FD71874-9C8F-4046-AF38-6EF9880F798F}">
      <dgm:prSet/>
      <dgm:spPr/>
      <dgm:t>
        <a:bodyPr/>
        <a:lstStyle/>
        <a:p>
          <a:endParaRPr lang="en-US"/>
        </a:p>
      </dgm:t>
    </dgm:pt>
    <dgm:pt modelId="{6309FC0B-3DF7-4B9F-B211-2B83CF88EF5C}">
      <dgm:prSet phldrT="[Text]" custT="1"/>
      <dgm:spPr/>
      <dgm:t>
        <a:bodyPr/>
        <a:lstStyle/>
        <a:p>
          <a:pPr algn="ctr"/>
          <a:r>
            <a:rPr lang="en-US" sz="1400" dirty="0" smtClean="0"/>
            <a:t/>
          </a:r>
          <a:br>
            <a:rPr lang="en-US" sz="1400" dirty="0" smtClean="0"/>
          </a:br>
          <a:r>
            <a:rPr lang="en-US" sz="1800" dirty="0" smtClean="0"/>
            <a:t>Large-Scale</a:t>
          </a:r>
        </a:p>
        <a:p>
          <a:pPr algn="ctr"/>
          <a:r>
            <a:rPr lang="en-US" sz="1800" dirty="0" smtClean="0"/>
            <a:t>Implementation</a:t>
          </a:r>
        </a:p>
        <a:p>
          <a:pPr algn="ctr"/>
          <a:endParaRPr lang="en-US" sz="1400" dirty="0"/>
        </a:p>
      </dgm:t>
    </dgm:pt>
    <dgm:pt modelId="{3E193CDF-35F7-4867-8A72-2F5B3CD784B3}" type="parTrans" cxnId="{BE33A046-E8D2-4064-AC97-BB491B346728}">
      <dgm:prSet/>
      <dgm:spPr/>
      <dgm:t>
        <a:bodyPr/>
        <a:lstStyle/>
        <a:p>
          <a:endParaRPr lang="en-US"/>
        </a:p>
      </dgm:t>
    </dgm:pt>
    <dgm:pt modelId="{B1EA1111-5BE4-4114-B9CC-A02EDFE9A5FC}" type="sibTrans" cxnId="{BE33A046-E8D2-4064-AC97-BB491B346728}">
      <dgm:prSet/>
      <dgm:spPr/>
      <dgm:t>
        <a:bodyPr/>
        <a:lstStyle/>
        <a:p>
          <a:endParaRPr lang="en-US"/>
        </a:p>
      </dgm:t>
    </dgm:pt>
    <dgm:pt modelId="{14FC6F8D-AB2B-43EB-9CBE-99C085EC68D0}">
      <dgm:prSet custT="1"/>
      <dgm:spPr/>
      <dgm:t>
        <a:bodyPr/>
        <a:lstStyle/>
        <a:p>
          <a:r>
            <a:rPr lang="en-US" sz="1800" dirty="0" smtClean="0"/>
            <a:t>Early Implementation</a:t>
          </a:r>
          <a:endParaRPr lang="en-US" sz="1800" dirty="0"/>
        </a:p>
      </dgm:t>
    </dgm:pt>
    <dgm:pt modelId="{EAC98E27-2B6B-4503-8DCE-EE9BC211332D}" type="parTrans" cxnId="{AD76CCE8-446C-4E84-A36E-17E8301C3491}">
      <dgm:prSet/>
      <dgm:spPr/>
      <dgm:t>
        <a:bodyPr/>
        <a:lstStyle/>
        <a:p>
          <a:endParaRPr lang="en-US"/>
        </a:p>
      </dgm:t>
    </dgm:pt>
    <dgm:pt modelId="{593CDF96-D45F-4297-B585-69C3ADE6579A}" type="sibTrans" cxnId="{AD76CCE8-446C-4E84-A36E-17E8301C3491}">
      <dgm:prSet/>
      <dgm:spPr/>
      <dgm:t>
        <a:bodyPr/>
        <a:lstStyle/>
        <a:p>
          <a:endParaRPr lang="en-US"/>
        </a:p>
      </dgm:t>
    </dgm:pt>
    <dgm:pt modelId="{9A9844B6-3FFA-44B3-8449-A3A4561FAFC6}" type="pres">
      <dgm:prSet presAssocID="{0908A2B3-4033-4BD8-BC98-6A5DBADBDBEA}" presName="linearFlow" presStyleCnt="0">
        <dgm:presLayoutVars>
          <dgm:resizeHandles val="exact"/>
        </dgm:presLayoutVars>
      </dgm:prSet>
      <dgm:spPr/>
      <dgm:t>
        <a:bodyPr/>
        <a:lstStyle/>
        <a:p>
          <a:endParaRPr lang="en-US"/>
        </a:p>
      </dgm:t>
    </dgm:pt>
    <dgm:pt modelId="{8AE12EDA-6E21-444A-958F-DCE78416A967}" type="pres">
      <dgm:prSet presAssocID="{3A52D9A4-E943-4FCE-A126-2D45B8B2A76D}" presName="node" presStyleLbl="node1" presStyleIdx="0" presStyleCnt="4">
        <dgm:presLayoutVars>
          <dgm:bulletEnabled val="1"/>
        </dgm:presLayoutVars>
      </dgm:prSet>
      <dgm:spPr/>
      <dgm:t>
        <a:bodyPr/>
        <a:lstStyle/>
        <a:p>
          <a:endParaRPr lang="en-US"/>
        </a:p>
      </dgm:t>
    </dgm:pt>
    <dgm:pt modelId="{9470E8BC-AF24-40FA-B8C3-EDBF2AA722A8}" type="pres">
      <dgm:prSet presAssocID="{68C052A8-6A42-4034-BFE9-2B62740E6D63}" presName="sibTrans" presStyleLbl="sibTrans2D1" presStyleIdx="0" presStyleCnt="3"/>
      <dgm:spPr/>
      <dgm:t>
        <a:bodyPr/>
        <a:lstStyle/>
        <a:p>
          <a:endParaRPr lang="en-US"/>
        </a:p>
      </dgm:t>
    </dgm:pt>
    <dgm:pt modelId="{99FF482F-6269-452D-B695-2D959641CF58}" type="pres">
      <dgm:prSet presAssocID="{68C052A8-6A42-4034-BFE9-2B62740E6D63}" presName="connectorText" presStyleLbl="sibTrans2D1" presStyleIdx="0" presStyleCnt="3"/>
      <dgm:spPr/>
      <dgm:t>
        <a:bodyPr/>
        <a:lstStyle/>
        <a:p>
          <a:endParaRPr lang="en-US"/>
        </a:p>
      </dgm:t>
    </dgm:pt>
    <dgm:pt modelId="{35C099BE-470C-48CB-A255-66183259A879}" type="pres">
      <dgm:prSet presAssocID="{EB86DE62-537C-47F7-9FE9-885214785C32}" presName="node" presStyleLbl="node1" presStyleIdx="1" presStyleCnt="4">
        <dgm:presLayoutVars>
          <dgm:bulletEnabled val="1"/>
        </dgm:presLayoutVars>
      </dgm:prSet>
      <dgm:spPr/>
      <dgm:t>
        <a:bodyPr/>
        <a:lstStyle/>
        <a:p>
          <a:endParaRPr lang="en-US"/>
        </a:p>
      </dgm:t>
    </dgm:pt>
    <dgm:pt modelId="{D25F9706-B0E6-4322-9327-2A54998E82BB}" type="pres">
      <dgm:prSet presAssocID="{41630B44-CD0F-47D9-9F44-754824CE3789}" presName="sibTrans" presStyleLbl="sibTrans2D1" presStyleIdx="1" presStyleCnt="3"/>
      <dgm:spPr/>
      <dgm:t>
        <a:bodyPr/>
        <a:lstStyle/>
        <a:p>
          <a:endParaRPr lang="en-US"/>
        </a:p>
      </dgm:t>
    </dgm:pt>
    <dgm:pt modelId="{182DA7CB-AF6C-4B98-9525-33DB3EE424B9}" type="pres">
      <dgm:prSet presAssocID="{41630B44-CD0F-47D9-9F44-754824CE3789}" presName="connectorText" presStyleLbl="sibTrans2D1" presStyleIdx="1" presStyleCnt="3"/>
      <dgm:spPr/>
      <dgm:t>
        <a:bodyPr/>
        <a:lstStyle/>
        <a:p>
          <a:endParaRPr lang="en-US"/>
        </a:p>
      </dgm:t>
    </dgm:pt>
    <dgm:pt modelId="{C6AB9F5C-B5D4-4780-A884-7755286A795B}" type="pres">
      <dgm:prSet presAssocID="{14FC6F8D-AB2B-43EB-9CBE-99C085EC68D0}" presName="node" presStyleLbl="node1" presStyleIdx="2" presStyleCnt="4">
        <dgm:presLayoutVars>
          <dgm:bulletEnabled val="1"/>
        </dgm:presLayoutVars>
      </dgm:prSet>
      <dgm:spPr/>
      <dgm:t>
        <a:bodyPr/>
        <a:lstStyle/>
        <a:p>
          <a:endParaRPr lang="en-US"/>
        </a:p>
      </dgm:t>
    </dgm:pt>
    <dgm:pt modelId="{35DE418A-02A0-4D63-843B-F8AB7E0280E0}" type="pres">
      <dgm:prSet presAssocID="{593CDF96-D45F-4297-B585-69C3ADE6579A}" presName="sibTrans" presStyleLbl="sibTrans2D1" presStyleIdx="2" presStyleCnt="3" custLinFactNeighborY="2349"/>
      <dgm:spPr/>
      <dgm:t>
        <a:bodyPr/>
        <a:lstStyle/>
        <a:p>
          <a:endParaRPr lang="en-US"/>
        </a:p>
      </dgm:t>
    </dgm:pt>
    <dgm:pt modelId="{2B063287-05D3-4E5C-8907-C9373324FDB2}" type="pres">
      <dgm:prSet presAssocID="{593CDF96-D45F-4297-B585-69C3ADE6579A}" presName="connectorText" presStyleLbl="sibTrans2D1" presStyleIdx="2" presStyleCnt="3"/>
      <dgm:spPr/>
      <dgm:t>
        <a:bodyPr/>
        <a:lstStyle/>
        <a:p>
          <a:endParaRPr lang="en-US"/>
        </a:p>
      </dgm:t>
    </dgm:pt>
    <dgm:pt modelId="{7E6C33F9-717A-4517-99F6-C55C8BCCF42D}" type="pres">
      <dgm:prSet presAssocID="{6309FC0B-3DF7-4B9F-B211-2B83CF88EF5C}" presName="node" presStyleLbl="node1" presStyleIdx="3" presStyleCnt="4">
        <dgm:presLayoutVars>
          <dgm:bulletEnabled val="1"/>
        </dgm:presLayoutVars>
      </dgm:prSet>
      <dgm:spPr/>
      <dgm:t>
        <a:bodyPr/>
        <a:lstStyle/>
        <a:p>
          <a:endParaRPr lang="en-US"/>
        </a:p>
      </dgm:t>
    </dgm:pt>
  </dgm:ptLst>
  <dgm:cxnLst>
    <dgm:cxn modelId="{DD0CF796-D547-42A2-95B5-80B8352E305F}" srcId="{0908A2B3-4033-4BD8-BC98-6A5DBADBDBEA}" destId="{3A52D9A4-E943-4FCE-A126-2D45B8B2A76D}" srcOrd="0" destOrd="0" parTransId="{3C3B4AF4-97AD-4E3D-AC23-4C27370B0788}" sibTransId="{68C052A8-6A42-4034-BFE9-2B62740E6D63}"/>
    <dgm:cxn modelId="{9A186459-6FC3-4AD8-8144-A4EB38654E48}" type="presOf" srcId="{41630B44-CD0F-47D9-9F44-754824CE3789}" destId="{D25F9706-B0E6-4322-9327-2A54998E82BB}" srcOrd="0" destOrd="0" presId="urn:microsoft.com/office/officeart/2005/8/layout/process2"/>
    <dgm:cxn modelId="{DB6EF4D3-8D7A-46D8-A53B-4474FCB45BCD}" type="presOf" srcId="{3A52D9A4-E943-4FCE-A126-2D45B8B2A76D}" destId="{8AE12EDA-6E21-444A-958F-DCE78416A967}" srcOrd="0" destOrd="0" presId="urn:microsoft.com/office/officeart/2005/8/layout/process2"/>
    <dgm:cxn modelId="{85B04E10-89E3-407F-9C18-E35517F2D773}" type="presOf" srcId="{41630B44-CD0F-47D9-9F44-754824CE3789}" destId="{182DA7CB-AF6C-4B98-9525-33DB3EE424B9}" srcOrd="1" destOrd="0" presId="urn:microsoft.com/office/officeart/2005/8/layout/process2"/>
    <dgm:cxn modelId="{A0BF7E0D-B170-4487-A600-E9ADFA1DC163}" type="presOf" srcId="{0908A2B3-4033-4BD8-BC98-6A5DBADBDBEA}" destId="{9A9844B6-3FFA-44B3-8449-A3A4561FAFC6}" srcOrd="0" destOrd="0" presId="urn:microsoft.com/office/officeart/2005/8/layout/process2"/>
    <dgm:cxn modelId="{4A1C82A3-71C7-4E00-B591-2F626AE7E582}" type="presOf" srcId="{14FC6F8D-AB2B-43EB-9CBE-99C085EC68D0}" destId="{C6AB9F5C-B5D4-4780-A884-7755286A795B}" srcOrd="0" destOrd="0" presId="urn:microsoft.com/office/officeart/2005/8/layout/process2"/>
    <dgm:cxn modelId="{BE33A046-E8D2-4064-AC97-BB491B346728}" srcId="{0908A2B3-4033-4BD8-BC98-6A5DBADBDBEA}" destId="{6309FC0B-3DF7-4B9F-B211-2B83CF88EF5C}" srcOrd="3" destOrd="0" parTransId="{3E193CDF-35F7-4867-8A72-2F5B3CD784B3}" sibTransId="{B1EA1111-5BE4-4114-B9CC-A02EDFE9A5FC}"/>
    <dgm:cxn modelId="{3C730006-5802-4099-AF96-890E403CB358}" type="presOf" srcId="{68C052A8-6A42-4034-BFE9-2B62740E6D63}" destId="{9470E8BC-AF24-40FA-B8C3-EDBF2AA722A8}" srcOrd="0" destOrd="0" presId="urn:microsoft.com/office/officeart/2005/8/layout/process2"/>
    <dgm:cxn modelId="{AD76CCE8-446C-4E84-A36E-17E8301C3491}" srcId="{0908A2B3-4033-4BD8-BC98-6A5DBADBDBEA}" destId="{14FC6F8D-AB2B-43EB-9CBE-99C085EC68D0}" srcOrd="2" destOrd="0" parTransId="{EAC98E27-2B6B-4503-8DCE-EE9BC211332D}" sibTransId="{593CDF96-D45F-4297-B585-69C3ADE6579A}"/>
    <dgm:cxn modelId="{353C6B2A-5F21-492F-9622-491BBBF9855B}" type="presOf" srcId="{593CDF96-D45F-4297-B585-69C3ADE6579A}" destId="{35DE418A-02A0-4D63-843B-F8AB7E0280E0}" srcOrd="0" destOrd="0" presId="urn:microsoft.com/office/officeart/2005/8/layout/process2"/>
    <dgm:cxn modelId="{DFB1C0CB-E388-4C54-AB84-13A78B6685AC}" type="presOf" srcId="{EB86DE62-537C-47F7-9FE9-885214785C32}" destId="{35C099BE-470C-48CB-A255-66183259A879}" srcOrd="0" destOrd="0" presId="urn:microsoft.com/office/officeart/2005/8/layout/process2"/>
    <dgm:cxn modelId="{E544C4DE-81C6-4E05-A3D4-7646148B7401}" type="presOf" srcId="{593CDF96-D45F-4297-B585-69C3ADE6579A}" destId="{2B063287-05D3-4E5C-8907-C9373324FDB2}" srcOrd="1" destOrd="0" presId="urn:microsoft.com/office/officeart/2005/8/layout/process2"/>
    <dgm:cxn modelId="{33B940D9-66F5-4871-89EA-7BF69033DCA8}" type="presOf" srcId="{68C052A8-6A42-4034-BFE9-2B62740E6D63}" destId="{99FF482F-6269-452D-B695-2D959641CF58}" srcOrd="1" destOrd="0" presId="urn:microsoft.com/office/officeart/2005/8/layout/process2"/>
    <dgm:cxn modelId="{30679534-201F-4E39-B104-D261921E75C0}" type="presOf" srcId="{6309FC0B-3DF7-4B9F-B211-2B83CF88EF5C}" destId="{7E6C33F9-717A-4517-99F6-C55C8BCCF42D}" srcOrd="0" destOrd="0" presId="urn:microsoft.com/office/officeart/2005/8/layout/process2"/>
    <dgm:cxn modelId="{6FD71874-9C8F-4046-AF38-6EF9880F798F}" srcId="{0908A2B3-4033-4BD8-BC98-6A5DBADBDBEA}" destId="{EB86DE62-537C-47F7-9FE9-885214785C32}" srcOrd="1" destOrd="0" parTransId="{7E8684A6-80E2-4494-BD7D-EB9768A369F6}" sibTransId="{41630B44-CD0F-47D9-9F44-754824CE3789}"/>
    <dgm:cxn modelId="{1B554144-F103-47D4-9E53-9C4C7FA3F6FA}" type="presParOf" srcId="{9A9844B6-3FFA-44B3-8449-A3A4561FAFC6}" destId="{8AE12EDA-6E21-444A-958F-DCE78416A967}" srcOrd="0" destOrd="0" presId="urn:microsoft.com/office/officeart/2005/8/layout/process2"/>
    <dgm:cxn modelId="{E5C4CBD8-CAE5-49E4-9C9B-CC047F5E022D}" type="presParOf" srcId="{9A9844B6-3FFA-44B3-8449-A3A4561FAFC6}" destId="{9470E8BC-AF24-40FA-B8C3-EDBF2AA722A8}" srcOrd="1" destOrd="0" presId="urn:microsoft.com/office/officeart/2005/8/layout/process2"/>
    <dgm:cxn modelId="{A524EE19-44D6-4B52-B8C3-20D35B0C10B8}" type="presParOf" srcId="{9470E8BC-AF24-40FA-B8C3-EDBF2AA722A8}" destId="{99FF482F-6269-452D-B695-2D959641CF58}" srcOrd="0" destOrd="0" presId="urn:microsoft.com/office/officeart/2005/8/layout/process2"/>
    <dgm:cxn modelId="{99487DCD-F1F2-46D7-BED3-168BEE18350F}" type="presParOf" srcId="{9A9844B6-3FFA-44B3-8449-A3A4561FAFC6}" destId="{35C099BE-470C-48CB-A255-66183259A879}" srcOrd="2" destOrd="0" presId="urn:microsoft.com/office/officeart/2005/8/layout/process2"/>
    <dgm:cxn modelId="{4984D2C4-03B3-4104-A788-7D06DED7E24F}" type="presParOf" srcId="{9A9844B6-3FFA-44B3-8449-A3A4561FAFC6}" destId="{D25F9706-B0E6-4322-9327-2A54998E82BB}" srcOrd="3" destOrd="0" presId="urn:microsoft.com/office/officeart/2005/8/layout/process2"/>
    <dgm:cxn modelId="{87FD81A1-CD61-43C5-B084-CC7C9DC1B693}" type="presParOf" srcId="{D25F9706-B0E6-4322-9327-2A54998E82BB}" destId="{182DA7CB-AF6C-4B98-9525-33DB3EE424B9}" srcOrd="0" destOrd="0" presId="urn:microsoft.com/office/officeart/2005/8/layout/process2"/>
    <dgm:cxn modelId="{BE3BD981-8B85-40E6-9A0D-69B67F51616E}" type="presParOf" srcId="{9A9844B6-3FFA-44B3-8449-A3A4561FAFC6}" destId="{C6AB9F5C-B5D4-4780-A884-7755286A795B}" srcOrd="4" destOrd="0" presId="urn:microsoft.com/office/officeart/2005/8/layout/process2"/>
    <dgm:cxn modelId="{C07A548A-EF72-4D20-A829-2F90364919E6}" type="presParOf" srcId="{9A9844B6-3FFA-44B3-8449-A3A4561FAFC6}" destId="{35DE418A-02A0-4D63-843B-F8AB7E0280E0}" srcOrd="5" destOrd="0" presId="urn:microsoft.com/office/officeart/2005/8/layout/process2"/>
    <dgm:cxn modelId="{446B386D-2EF2-4AFB-A616-566CDC3911C9}" type="presParOf" srcId="{35DE418A-02A0-4D63-843B-F8AB7E0280E0}" destId="{2B063287-05D3-4E5C-8907-C9373324FDB2}" srcOrd="0" destOrd="0" presId="urn:microsoft.com/office/officeart/2005/8/layout/process2"/>
    <dgm:cxn modelId="{C7125C5A-E89A-4B2F-8D05-456328E3F8B5}" type="presParOf" srcId="{9A9844B6-3FFA-44B3-8449-A3A4561FAFC6}" destId="{7E6C33F9-717A-4517-99F6-C55C8BCCF42D}"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539D7A-78A1-480E-8040-9D187FAF0876}">
      <dsp:nvSpPr>
        <dsp:cNvPr id="0" name=""/>
        <dsp:cNvSpPr/>
      </dsp:nvSpPr>
      <dsp:spPr>
        <a:xfrm>
          <a:off x="0" y="710469"/>
          <a:ext cx="6096000" cy="277200"/>
        </a:xfrm>
        <a:prstGeom prst="rect">
          <a:avLst/>
        </a:prstGeom>
        <a:solidFill>
          <a:srgbClr val="002060">
            <a:alpha val="90000"/>
          </a:srgbClr>
        </a:solidFill>
        <a:ln w="25400" cap="flat" cmpd="sng" algn="ctr">
          <a:noFill/>
          <a:prstDash val="solid"/>
        </a:ln>
        <a:effectLst>
          <a:outerShdw blurRad="149987" dist="250190" dir="8460000" algn="ctr" rotWithShape="0">
            <a:srgbClr val="000000">
              <a:alpha val="28000"/>
            </a:srgbClr>
          </a:outerShdw>
        </a:effectLst>
        <a:sp3d prstMaterial="metal">
          <a:bevelT w="88900" h="88900"/>
        </a:sp3d>
      </dsp:spPr>
      <dsp:style>
        <a:lnRef idx="2">
          <a:scrgbClr r="0" g="0" b="0"/>
        </a:lnRef>
        <a:fillRef idx="1">
          <a:scrgbClr r="0" g="0" b="0"/>
        </a:fillRef>
        <a:effectRef idx="0">
          <a:scrgbClr r="0" g="0" b="0"/>
        </a:effectRef>
        <a:fontRef idx="minor"/>
      </dsp:style>
    </dsp:sp>
    <dsp:sp modelId="{7944275D-94DE-4C65-BA65-977A7D878F45}">
      <dsp:nvSpPr>
        <dsp:cNvPr id="0" name=""/>
        <dsp:cNvSpPr/>
      </dsp:nvSpPr>
      <dsp:spPr>
        <a:xfrm>
          <a:off x="304800" y="22436"/>
          <a:ext cx="5138946" cy="850392"/>
        </a:xfrm>
        <a:prstGeom prst="roundRect">
          <a:avLst/>
        </a:prstGeom>
        <a:solidFill>
          <a:schemeClr val="accent1">
            <a:hueOff val="0"/>
            <a:satOff val="0"/>
            <a:lumOff val="0"/>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1066800">
            <a:lnSpc>
              <a:spcPct val="90000"/>
            </a:lnSpc>
            <a:spcBef>
              <a:spcPct val="0"/>
            </a:spcBef>
            <a:spcAft>
              <a:spcPct val="35000"/>
            </a:spcAft>
          </a:pPr>
          <a:r>
            <a:rPr lang="en-US" sz="2400" kern="1200" dirty="0" smtClean="0"/>
            <a:t>Prevent Healthcare-Associated Infections</a:t>
          </a:r>
          <a:endParaRPr lang="en-US" sz="2400" kern="1200" dirty="0"/>
        </a:p>
      </dsp:txBody>
      <dsp:txXfrm>
        <a:off x="346313" y="63949"/>
        <a:ext cx="5055920" cy="767366"/>
      </dsp:txXfrm>
    </dsp:sp>
    <dsp:sp modelId="{80245261-B987-4C5B-878A-A7F3E81E2AC9}">
      <dsp:nvSpPr>
        <dsp:cNvPr id="0" name=""/>
        <dsp:cNvSpPr/>
      </dsp:nvSpPr>
      <dsp:spPr>
        <a:xfrm>
          <a:off x="0" y="1731864"/>
          <a:ext cx="6096000" cy="277200"/>
        </a:xfrm>
        <a:prstGeom prst="rect">
          <a:avLst/>
        </a:prstGeom>
        <a:solidFill>
          <a:srgbClr val="002060">
            <a:alpha val="90000"/>
          </a:srgbClr>
        </a:solidFill>
        <a:ln w="25400" cap="flat" cmpd="sng" algn="ctr">
          <a:noFill/>
          <a:prstDash val="solid"/>
        </a:ln>
        <a:effectLst>
          <a:outerShdw blurRad="149987" dist="250190" dir="8460000" algn="ctr" rotWithShape="0">
            <a:srgbClr val="000000">
              <a:alpha val="28000"/>
            </a:srgbClr>
          </a:outerShdw>
        </a:effectLst>
        <a:sp3d prstMaterial="metal">
          <a:bevelT w="88900" h="88900"/>
        </a:sp3d>
      </dsp:spPr>
      <dsp:style>
        <a:lnRef idx="2">
          <a:scrgbClr r="0" g="0" b="0"/>
        </a:lnRef>
        <a:fillRef idx="1">
          <a:scrgbClr r="0" g="0" b="0"/>
        </a:fillRef>
        <a:effectRef idx="0">
          <a:scrgbClr r="0" g="0" b="0"/>
        </a:effectRef>
        <a:fontRef idx="minor"/>
      </dsp:style>
    </dsp:sp>
    <dsp:sp modelId="{A82E1A6E-D822-414E-9DB5-38CB727A0BAF}">
      <dsp:nvSpPr>
        <dsp:cNvPr id="0" name=""/>
        <dsp:cNvSpPr/>
      </dsp:nvSpPr>
      <dsp:spPr>
        <a:xfrm>
          <a:off x="304800" y="1047069"/>
          <a:ext cx="5134380" cy="847155"/>
        </a:xfrm>
        <a:prstGeom prst="roundRect">
          <a:avLst/>
        </a:prstGeom>
        <a:solidFill>
          <a:schemeClr val="accent1">
            <a:hueOff val="0"/>
            <a:satOff val="0"/>
            <a:lumOff val="0"/>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1066800">
            <a:lnSpc>
              <a:spcPct val="90000"/>
            </a:lnSpc>
            <a:spcBef>
              <a:spcPct val="0"/>
            </a:spcBef>
            <a:spcAft>
              <a:spcPct val="35000"/>
            </a:spcAft>
          </a:pPr>
          <a:r>
            <a:rPr lang="en-US" sz="2400" kern="1200" dirty="0" smtClean="0"/>
            <a:t>Accelerate Patient Safety Improvement in Hospitals</a:t>
          </a:r>
          <a:endParaRPr lang="en-US" sz="2400" kern="1200" dirty="0"/>
        </a:p>
      </dsp:txBody>
      <dsp:txXfrm>
        <a:off x="346155" y="1088424"/>
        <a:ext cx="5051670" cy="764445"/>
      </dsp:txXfrm>
    </dsp:sp>
    <dsp:sp modelId="{2FE8E92D-D730-42BB-B2B1-0E5F93DD0C71}">
      <dsp:nvSpPr>
        <dsp:cNvPr id="0" name=""/>
        <dsp:cNvSpPr/>
      </dsp:nvSpPr>
      <dsp:spPr>
        <a:xfrm>
          <a:off x="0" y="2756497"/>
          <a:ext cx="6096000" cy="277200"/>
        </a:xfrm>
        <a:prstGeom prst="rect">
          <a:avLst/>
        </a:prstGeom>
        <a:solidFill>
          <a:srgbClr val="002060">
            <a:alpha val="90000"/>
          </a:srgbClr>
        </a:solidFill>
        <a:ln w="25400" cap="flat" cmpd="sng" algn="ctr">
          <a:noFill/>
          <a:prstDash val="solid"/>
        </a:ln>
        <a:effectLst>
          <a:outerShdw blurRad="149987" dist="250190" dir="8460000" algn="ctr" rotWithShape="0">
            <a:srgbClr val="000000">
              <a:alpha val="28000"/>
            </a:srgbClr>
          </a:outerShdw>
        </a:effectLst>
        <a:sp3d prstMaterial="metal">
          <a:bevelT w="88900" h="88900"/>
        </a:sp3d>
      </dsp:spPr>
      <dsp:style>
        <a:lnRef idx="2">
          <a:scrgbClr r="0" g="0" b="0"/>
        </a:lnRef>
        <a:fillRef idx="1">
          <a:scrgbClr r="0" g="0" b="0"/>
        </a:fillRef>
        <a:effectRef idx="0">
          <a:scrgbClr r="0" g="0" b="0"/>
        </a:effectRef>
        <a:fontRef idx="minor"/>
      </dsp:style>
    </dsp:sp>
    <dsp:sp modelId="{58672B9F-0771-42F5-BD5C-E9E69F27706B}">
      <dsp:nvSpPr>
        <dsp:cNvPr id="0" name=""/>
        <dsp:cNvSpPr/>
      </dsp:nvSpPr>
      <dsp:spPr>
        <a:xfrm>
          <a:off x="304800" y="2068464"/>
          <a:ext cx="5138946" cy="850392"/>
        </a:xfrm>
        <a:prstGeom prst="roundRect">
          <a:avLst/>
        </a:prstGeom>
        <a:solidFill>
          <a:schemeClr val="accent1">
            <a:hueOff val="0"/>
            <a:satOff val="0"/>
            <a:lumOff val="0"/>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1066800">
            <a:lnSpc>
              <a:spcPct val="90000"/>
            </a:lnSpc>
            <a:spcBef>
              <a:spcPct val="0"/>
            </a:spcBef>
            <a:spcAft>
              <a:spcPct val="35000"/>
            </a:spcAft>
          </a:pPr>
          <a:r>
            <a:rPr lang="en-US" sz="2400" kern="1200" dirty="0" smtClean="0"/>
            <a:t>Reduce Harm Associated With Obstetrical Care</a:t>
          </a:r>
          <a:endParaRPr lang="en-US" sz="2400" kern="1200" dirty="0"/>
        </a:p>
      </dsp:txBody>
      <dsp:txXfrm>
        <a:off x="346313" y="2109977"/>
        <a:ext cx="5055920" cy="767366"/>
      </dsp:txXfrm>
    </dsp:sp>
    <dsp:sp modelId="{A324550C-952D-4BC5-8CAD-4DA155A8C6CC}">
      <dsp:nvSpPr>
        <dsp:cNvPr id="0" name=""/>
        <dsp:cNvSpPr/>
      </dsp:nvSpPr>
      <dsp:spPr>
        <a:xfrm>
          <a:off x="0" y="3781130"/>
          <a:ext cx="6096000" cy="277200"/>
        </a:xfrm>
        <a:prstGeom prst="rect">
          <a:avLst/>
        </a:prstGeom>
        <a:solidFill>
          <a:srgbClr val="002060">
            <a:alpha val="90000"/>
          </a:srgbClr>
        </a:solidFill>
        <a:ln w="25400" cap="flat" cmpd="sng" algn="ctr">
          <a:noFill/>
          <a:prstDash val="solid"/>
        </a:ln>
        <a:effectLst>
          <a:outerShdw blurRad="149987" dist="250190" dir="8460000" algn="ctr" rotWithShape="0">
            <a:srgbClr val="000000">
              <a:alpha val="28000"/>
            </a:srgbClr>
          </a:outerShdw>
        </a:effectLst>
        <a:sp3d prstMaterial="metal">
          <a:bevelT w="88900" h="88900"/>
        </a:sp3d>
      </dsp:spPr>
      <dsp:style>
        <a:lnRef idx="2">
          <a:scrgbClr r="0" g="0" b="0"/>
        </a:lnRef>
        <a:fillRef idx="1">
          <a:scrgbClr r="0" g="0" b="0"/>
        </a:fillRef>
        <a:effectRef idx="0">
          <a:scrgbClr r="0" g="0" b="0"/>
        </a:effectRef>
        <a:fontRef idx="minor"/>
      </dsp:style>
    </dsp:sp>
    <dsp:sp modelId="{061EF885-B085-4D01-B975-B8E5862E9FDE}">
      <dsp:nvSpPr>
        <dsp:cNvPr id="0" name=""/>
        <dsp:cNvSpPr/>
      </dsp:nvSpPr>
      <dsp:spPr>
        <a:xfrm>
          <a:off x="304800" y="3093097"/>
          <a:ext cx="5138946" cy="850392"/>
        </a:xfrm>
        <a:prstGeom prst="roundRect">
          <a:avLst/>
        </a:prstGeom>
        <a:solidFill>
          <a:schemeClr val="accent1">
            <a:hueOff val="0"/>
            <a:satOff val="0"/>
            <a:lumOff val="0"/>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1066800">
            <a:lnSpc>
              <a:spcPct val="90000"/>
            </a:lnSpc>
            <a:spcBef>
              <a:spcPct val="0"/>
            </a:spcBef>
            <a:spcAft>
              <a:spcPct val="35000"/>
            </a:spcAft>
          </a:pPr>
          <a:r>
            <a:rPr lang="en-US" sz="2400" kern="1200" dirty="0" smtClean="0"/>
            <a:t>Improve Safety and Reduce Medical Liability</a:t>
          </a:r>
          <a:endParaRPr lang="en-US" sz="2400" kern="1200" dirty="0"/>
        </a:p>
      </dsp:txBody>
      <dsp:txXfrm>
        <a:off x="346313" y="3134610"/>
        <a:ext cx="5055920" cy="767366"/>
      </dsp:txXfrm>
    </dsp:sp>
    <dsp:sp modelId="{CFE0D5CA-262B-4765-8F03-71D63938BED2}">
      <dsp:nvSpPr>
        <dsp:cNvPr id="0" name=""/>
        <dsp:cNvSpPr/>
      </dsp:nvSpPr>
      <dsp:spPr>
        <a:xfrm>
          <a:off x="0" y="4805763"/>
          <a:ext cx="6096000" cy="277200"/>
        </a:xfrm>
        <a:prstGeom prst="rect">
          <a:avLst/>
        </a:prstGeom>
        <a:solidFill>
          <a:srgbClr val="002060">
            <a:alpha val="90000"/>
          </a:srgbClr>
        </a:solidFill>
        <a:ln w="25400" cap="flat" cmpd="sng" algn="ctr">
          <a:noFill/>
          <a:prstDash val="solid"/>
        </a:ln>
        <a:effectLst>
          <a:outerShdw blurRad="149987" dist="250190" dir="8460000" algn="ctr" rotWithShape="0">
            <a:srgbClr val="000000">
              <a:alpha val="28000"/>
            </a:srgbClr>
          </a:outerShdw>
        </a:effectLst>
        <a:sp3d prstMaterial="metal">
          <a:bevelT w="88900" h="88900"/>
        </a:sp3d>
      </dsp:spPr>
      <dsp:style>
        <a:lnRef idx="2">
          <a:scrgbClr r="0" g="0" b="0"/>
        </a:lnRef>
        <a:fillRef idx="1">
          <a:scrgbClr r="0" g="0" b="0"/>
        </a:fillRef>
        <a:effectRef idx="0">
          <a:scrgbClr r="0" g="0" b="0"/>
        </a:effectRef>
        <a:fontRef idx="minor"/>
      </dsp:style>
    </dsp:sp>
    <dsp:sp modelId="{A5D9DE7F-A203-4C6E-85B4-1B212402ED76}">
      <dsp:nvSpPr>
        <dsp:cNvPr id="0" name=""/>
        <dsp:cNvSpPr/>
      </dsp:nvSpPr>
      <dsp:spPr>
        <a:xfrm>
          <a:off x="304800" y="4117730"/>
          <a:ext cx="5138946" cy="850392"/>
        </a:xfrm>
        <a:prstGeom prst="roundRect">
          <a:avLst/>
        </a:prstGeom>
        <a:solidFill>
          <a:schemeClr val="accent1">
            <a:hueOff val="0"/>
            <a:satOff val="0"/>
            <a:lumOff val="0"/>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1066800">
            <a:lnSpc>
              <a:spcPct val="90000"/>
            </a:lnSpc>
            <a:spcBef>
              <a:spcPct val="0"/>
            </a:spcBef>
            <a:spcAft>
              <a:spcPct val="35000"/>
            </a:spcAft>
          </a:pPr>
          <a:r>
            <a:rPr lang="en-US" sz="2400" kern="1200" dirty="0" smtClean="0"/>
            <a:t>Accelerate Patient Safety Improvements in Nursing Homes</a:t>
          </a:r>
          <a:endParaRPr lang="en-US" sz="2400" kern="1200" dirty="0"/>
        </a:p>
      </dsp:txBody>
      <dsp:txXfrm>
        <a:off x="346313" y="4159243"/>
        <a:ext cx="5055920" cy="7673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38A689-77BC-4454-A729-805E75437E59}">
      <dsp:nvSpPr>
        <dsp:cNvPr id="0" name=""/>
        <dsp:cNvSpPr/>
      </dsp:nvSpPr>
      <dsp:spPr>
        <a:xfrm rot="1478447">
          <a:off x="1522841" y="-30646"/>
          <a:ext cx="6244949" cy="4648200"/>
        </a:xfrm>
        <a:prstGeom prst="swooshArrow">
          <a:avLst>
            <a:gd name="adj1" fmla="val 25000"/>
            <a:gd name="adj2" fmla="val 25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8CD144-5624-48BA-91DE-A3F4F4744D66}">
      <dsp:nvSpPr>
        <dsp:cNvPr id="0" name=""/>
        <dsp:cNvSpPr/>
      </dsp:nvSpPr>
      <dsp:spPr>
        <a:xfrm>
          <a:off x="1752601" y="2331553"/>
          <a:ext cx="145016" cy="162834"/>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BE3573-1198-416E-9FC1-3B98AB48BFF8}">
      <dsp:nvSpPr>
        <dsp:cNvPr id="0" name=""/>
        <dsp:cNvSpPr/>
      </dsp:nvSpPr>
      <dsp:spPr>
        <a:xfrm rot="20488838">
          <a:off x="2073470" y="1916815"/>
          <a:ext cx="1732848" cy="1343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460" tIns="0" rIns="0" bIns="0" numCol="1" spcCol="1270" anchor="t" anchorCtr="0">
          <a:noAutofit/>
        </a:bodyPr>
        <a:lstStyle/>
        <a:p>
          <a:pPr lvl="0" algn="l" defTabSz="755650">
            <a:lnSpc>
              <a:spcPct val="90000"/>
            </a:lnSpc>
            <a:spcBef>
              <a:spcPct val="0"/>
            </a:spcBef>
            <a:spcAft>
              <a:spcPct val="35000"/>
            </a:spcAft>
          </a:pPr>
          <a:r>
            <a:rPr lang="en-US" sz="1700" b="1" kern="1200" smtClean="0">
              <a:effectLst>
                <a:outerShdw blurRad="38100" dist="38100" dir="2700000" algn="tl">
                  <a:srgbClr val="000000">
                    <a:alpha val="43137"/>
                  </a:srgbClr>
                </a:outerShdw>
              </a:effectLst>
            </a:rPr>
            <a:t>Discovery</a:t>
          </a:r>
          <a:endParaRPr lang="en-US" sz="1700" b="1" kern="1200" dirty="0">
            <a:effectLst>
              <a:outerShdw blurRad="38100" dist="38100" dir="2700000" algn="tl">
                <a:srgbClr val="000000">
                  <a:alpha val="43137"/>
                </a:srgbClr>
              </a:outerShdw>
            </a:effectLst>
          </a:endParaRPr>
        </a:p>
      </dsp:txBody>
      <dsp:txXfrm>
        <a:off x="2073470" y="1916815"/>
        <a:ext cx="1732848" cy="1343329"/>
      </dsp:txXfrm>
    </dsp:sp>
    <dsp:sp modelId="{81BEA0D9-9413-4AFC-BE67-C4440A24CDE0}">
      <dsp:nvSpPr>
        <dsp:cNvPr id="0" name=""/>
        <dsp:cNvSpPr/>
      </dsp:nvSpPr>
      <dsp:spPr>
        <a:xfrm>
          <a:off x="3428998" y="1721954"/>
          <a:ext cx="332385" cy="310797"/>
        </a:xfrm>
        <a:prstGeom prst="ellips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CAD278-B447-441F-B554-734E44893D6B}">
      <dsp:nvSpPr>
        <dsp:cNvPr id="0" name=""/>
        <dsp:cNvSpPr/>
      </dsp:nvSpPr>
      <dsp:spPr>
        <a:xfrm>
          <a:off x="3808384" y="1652745"/>
          <a:ext cx="1905193" cy="2651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5216" tIns="0" rIns="0" bIns="0" numCol="1" spcCol="1270" anchor="t" anchorCtr="0">
          <a:noAutofit/>
        </a:bodyPr>
        <a:lstStyle/>
        <a:p>
          <a:pPr lvl="0" algn="l" defTabSz="755650">
            <a:lnSpc>
              <a:spcPct val="90000"/>
            </a:lnSpc>
            <a:spcBef>
              <a:spcPct val="0"/>
            </a:spcBef>
            <a:spcAft>
              <a:spcPct val="35000"/>
            </a:spcAft>
          </a:pPr>
          <a:r>
            <a:rPr lang="en-US" sz="1700" b="1" kern="1200" smtClean="0">
              <a:effectLst>
                <a:outerShdw blurRad="38100" dist="38100" dir="2700000" algn="tl">
                  <a:srgbClr val="000000">
                    <a:alpha val="43137"/>
                  </a:srgbClr>
                </a:outerShdw>
              </a:effectLst>
            </a:rPr>
            <a:t>Demonstration</a:t>
          </a:r>
          <a:endParaRPr lang="en-US" sz="1700" b="1" kern="1200" dirty="0">
            <a:effectLst>
              <a:outerShdw blurRad="38100" dist="38100" dir="2700000" algn="tl">
                <a:srgbClr val="000000">
                  <a:alpha val="43137"/>
                </a:srgbClr>
              </a:outerShdw>
            </a:effectLst>
          </a:endParaRPr>
        </a:p>
      </dsp:txBody>
      <dsp:txXfrm>
        <a:off x="3808384" y="1652745"/>
        <a:ext cx="1905193" cy="2651208"/>
      </dsp:txXfrm>
    </dsp:sp>
    <dsp:sp modelId="{82B99104-9BC7-4A65-A85E-0268DDB362F7}">
      <dsp:nvSpPr>
        <dsp:cNvPr id="0" name=""/>
        <dsp:cNvSpPr/>
      </dsp:nvSpPr>
      <dsp:spPr>
        <a:xfrm>
          <a:off x="5638801" y="1569552"/>
          <a:ext cx="483412" cy="483412"/>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7566C8-CCC1-4C3E-B610-67A37C13A39A}">
      <dsp:nvSpPr>
        <dsp:cNvPr id="0" name=""/>
        <dsp:cNvSpPr/>
      </dsp:nvSpPr>
      <dsp:spPr>
        <a:xfrm rot="663191">
          <a:off x="5855701" y="1883614"/>
          <a:ext cx="1768130" cy="84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150" tIns="0" rIns="0" bIns="0" numCol="1" spcCol="1270" anchor="t" anchorCtr="0">
          <a:noAutofit/>
        </a:bodyPr>
        <a:lstStyle/>
        <a:p>
          <a:pPr lvl="0" algn="l" defTabSz="755650">
            <a:lnSpc>
              <a:spcPct val="90000"/>
            </a:lnSpc>
            <a:spcBef>
              <a:spcPct val="0"/>
            </a:spcBef>
            <a:spcAft>
              <a:spcPct val="35000"/>
            </a:spcAft>
          </a:pPr>
          <a:r>
            <a:rPr lang="en-US" sz="1700" b="1" kern="1200" smtClean="0">
              <a:effectLst>
                <a:outerShdw blurRad="38100" dist="38100" dir="2700000" algn="tl">
                  <a:srgbClr val="000000">
                    <a:alpha val="43137"/>
                  </a:srgbClr>
                </a:outerShdw>
              </a:effectLst>
            </a:rPr>
            <a:t>Dissemination</a:t>
          </a:r>
          <a:endParaRPr lang="en-US" sz="1700" b="1" kern="1200" dirty="0">
            <a:effectLst>
              <a:outerShdw blurRad="38100" dist="38100" dir="2700000" algn="tl">
                <a:srgbClr val="000000">
                  <a:alpha val="43137"/>
                </a:srgbClr>
              </a:outerShdw>
            </a:effectLst>
          </a:endParaRPr>
        </a:p>
      </dsp:txBody>
      <dsp:txXfrm>
        <a:off x="5855701" y="1883614"/>
        <a:ext cx="1768130" cy="844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051C5E-92E2-42DB-B91B-B4B73F82CEE5}">
      <dsp:nvSpPr>
        <dsp:cNvPr id="0" name=""/>
        <dsp:cNvSpPr/>
      </dsp:nvSpPr>
      <dsp:spPr>
        <a:xfrm>
          <a:off x="3058897" y="1586034"/>
          <a:ext cx="2035605" cy="1858681"/>
        </a:xfrm>
        <a:prstGeom prst="flowChartProcess">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Practice &amp; Policy</a:t>
          </a:r>
          <a:endParaRPr lang="en-US" sz="2800" kern="1200" dirty="0"/>
        </a:p>
      </dsp:txBody>
      <dsp:txXfrm>
        <a:off x="3058897" y="1586034"/>
        <a:ext cx="2035605" cy="1858681"/>
      </dsp:txXfrm>
    </dsp:sp>
    <dsp:sp modelId="{0ABFC941-4F53-4514-96D7-B504A277C7B0}">
      <dsp:nvSpPr>
        <dsp:cNvPr id="0" name=""/>
        <dsp:cNvSpPr/>
      </dsp:nvSpPr>
      <dsp:spPr>
        <a:xfrm rot="21599244">
          <a:off x="5094502" y="2499833"/>
          <a:ext cx="325667" cy="30564"/>
        </a:xfrm>
        <a:custGeom>
          <a:avLst/>
          <a:gdLst/>
          <a:ahLst/>
          <a:cxnLst/>
          <a:rect l="0" t="0" r="0" b="0"/>
          <a:pathLst>
            <a:path>
              <a:moveTo>
                <a:pt x="0" y="15282"/>
              </a:moveTo>
              <a:lnTo>
                <a:pt x="325667" y="15282"/>
              </a:lnTo>
            </a:path>
          </a:pathLst>
        </a:custGeom>
        <a:noFill/>
        <a:ln w="25400" cap="flat" cmpd="sng" algn="ctr">
          <a:solidFill>
            <a:scrgbClr r="0" g="0" b="0"/>
          </a:solidFill>
          <a:prstDash val="solid"/>
          <a:tailEnd type="triangle"/>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49194" y="2506973"/>
        <a:ext cx="16283" cy="16283"/>
      </dsp:txXfrm>
    </dsp:sp>
    <dsp:sp modelId="{AAD15866-D7A5-408C-8D3E-574B70E3D827}">
      <dsp:nvSpPr>
        <dsp:cNvPr id="0" name=""/>
        <dsp:cNvSpPr/>
      </dsp:nvSpPr>
      <dsp:spPr>
        <a:xfrm>
          <a:off x="5420170" y="1447968"/>
          <a:ext cx="2580832" cy="213365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t>Evidence and Tools for Implementation</a:t>
          </a:r>
          <a:endParaRPr lang="en-US" sz="1800" b="1" kern="1200" dirty="0"/>
        </a:p>
      </dsp:txBody>
      <dsp:txXfrm>
        <a:off x="5798124" y="1760435"/>
        <a:ext cx="1824924" cy="1508721"/>
      </dsp:txXfrm>
    </dsp:sp>
    <dsp:sp modelId="{F8C765D9-E521-4910-8D2C-C82A7F149F99}">
      <dsp:nvSpPr>
        <dsp:cNvPr id="0" name=""/>
        <dsp:cNvSpPr/>
      </dsp:nvSpPr>
      <dsp:spPr>
        <a:xfrm rot="10834776">
          <a:off x="2730901" y="2488137"/>
          <a:ext cx="328066" cy="30564"/>
        </a:xfrm>
        <a:custGeom>
          <a:avLst/>
          <a:gdLst/>
          <a:ahLst/>
          <a:cxnLst/>
          <a:rect l="0" t="0" r="0" b="0"/>
          <a:pathLst>
            <a:path>
              <a:moveTo>
                <a:pt x="0" y="15282"/>
              </a:moveTo>
              <a:lnTo>
                <a:pt x="328066" y="15282"/>
              </a:lnTo>
            </a:path>
          </a:pathLst>
        </a:custGeom>
        <a:noFill/>
        <a:ln w="25400" cap="flat" cmpd="sng" algn="ctr">
          <a:solidFill>
            <a:scrgbClr r="0" g="0" b="0"/>
          </a:solidFill>
          <a:prstDash val="solid"/>
          <a:headEnd type="triangle"/>
          <a:tailEnd type="none"/>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886733" y="2495218"/>
        <a:ext cx="16403" cy="16403"/>
      </dsp:txXfrm>
    </dsp:sp>
    <dsp:sp modelId="{DD7E1870-A840-403B-BADA-D229A893556C}">
      <dsp:nvSpPr>
        <dsp:cNvPr id="0" name=""/>
        <dsp:cNvSpPr/>
      </dsp:nvSpPr>
      <dsp:spPr>
        <a:xfrm>
          <a:off x="152403" y="1423442"/>
          <a:ext cx="2578603" cy="2130553"/>
        </a:xfrm>
        <a:prstGeom prst="ellipse">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t>Evidence to Inform</a:t>
          </a:r>
          <a:endParaRPr lang="en-US" sz="1800" b="1" kern="1200" dirty="0"/>
        </a:p>
      </dsp:txBody>
      <dsp:txXfrm>
        <a:off x="530031" y="1735454"/>
        <a:ext cx="1823347" cy="15065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E12EDA-6E21-444A-958F-DCE78416A967}">
      <dsp:nvSpPr>
        <dsp:cNvPr id="0" name=""/>
        <dsp:cNvSpPr/>
      </dsp:nvSpPr>
      <dsp:spPr>
        <a:xfrm>
          <a:off x="3234473" y="4417"/>
          <a:ext cx="1760653" cy="8212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Design </a:t>
          </a:r>
          <a:endParaRPr lang="en-US" sz="1800" kern="1200" dirty="0"/>
        </a:p>
      </dsp:txBody>
      <dsp:txXfrm>
        <a:off x="3258528" y="28472"/>
        <a:ext cx="1712543" cy="773185"/>
      </dsp:txXfrm>
    </dsp:sp>
    <dsp:sp modelId="{9470E8BC-AF24-40FA-B8C3-EDBF2AA722A8}">
      <dsp:nvSpPr>
        <dsp:cNvPr id="0" name=""/>
        <dsp:cNvSpPr/>
      </dsp:nvSpPr>
      <dsp:spPr>
        <a:xfrm rot="5400000">
          <a:off x="3960807" y="846246"/>
          <a:ext cx="307985" cy="3695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4003926" y="877045"/>
        <a:ext cx="221749" cy="215590"/>
      </dsp:txXfrm>
    </dsp:sp>
    <dsp:sp modelId="{35C099BE-470C-48CB-A255-66183259A879}">
      <dsp:nvSpPr>
        <dsp:cNvPr id="0" name=""/>
        <dsp:cNvSpPr/>
      </dsp:nvSpPr>
      <dsp:spPr>
        <a:xfrm>
          <a:off x="3234473" y="1236361"/>
          <a:ext cx="1760653" cy="8212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Pilot</a:t>
          </a:r>
          <a:endParaRPr lang="en-US" sz="1800" kern="1200" dirty="0"/>
        </a:p>
      </dsp:txBody>
      <dsp:txXfrm>
        <a:off x="3258528" y="1260416"/>
        <a:ext cx="1712543" cy="773185"/>
      </dsp:txXfrm>
    </dsp:sp>
    <dsp:sp modelId="{D25F9706-B0E6-4322-9327-2A54998E82BB}">
      <dsp:nvSpPr>
        <dsp:cNvPr id="0" name=""/>
        <dsp:cNvSpPr/>
      </dsp:nvSpPr>
      <dsp:spPr>
        <a:xfrm rot="5400000">
          <a:off x="3960807" y="2078189"/>
          <a:ext cx="307985" cy="3695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4003926" y="2108988"/>
        <a:ext cx="221749" cy="215590"/>
      </dsp:txXfrm>
    </dsp:sp>
    <dsp:sp modelId="{C6AB9F5C-B5D4-4780-A884-7755286A795B}">
      <dsp:nvSpPr>
        <dsp:cNvPr id="0" name=""/>
        <dsp:cNvSpPr/>
      </dsp:nvSpPr>
      <dsp:spPr>
        <a:xfrm>
          <a:off x="3234473" y="2468305"/>
          <a:ext cx="1760653" cy="8212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Early Implementation</a:t>
          </a:r>
          <a:endParaRPr lang="en-US" sz="1800" kern="1200" dirty="0"/>
        </a:p>
      </dsp:txBody>
      <dsp:txXfrm>
        <a:off x="3258528" y="2492360"/>
        <a:ext cx="1712543" cy="773185"/>
      </dsp:txXfrm>
    </dsp:sp>
    <dsp:sp modelId="{35DE418A-02A0-4D63-843B-F8AB7E0280E0}">
      <dsp:nvSpPr>
        <dsp:cNvPr id="0" name=""/>
        <dsp:cNvSpPr/>
      </dsp:nvSpPr>
      <dsp:spPr>
        <a:xfrm rot="5400000">
          <a:off x="3960807" y="3318815"/>
          <a:ext cx="307985" cy="3695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4003926" y="3349614"/>
        <a:ext cx="221749" cy="215590"/>
      </dsp:txXfrm>
    </dsp:sp>
    <dsp:sp modelId="{7E6C33F9-717A-4517-99F6-C55C8BCCF42D}">
      <dsp:nvSpPr>
        <dsp:cNvPr id="0" name=""/>
        <dsp:cNvSpPr/>
      </dsp:nvSpPr>
      <dsp:spPr>
        <a:xfrm>
          <a:off x="3234473" y="3700249"/>
          <a:ext cx="1760653" cy="8212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
          </a:r>
          <a:br>
            <a:rPr lang="en-US" sz="1400" kern="1200" dirty="0" smtClean="0"/>
          </a:br>
          <a:r>
            <a:rPr lang="en-US" sz="1800" kern="1200" dirty="0" smtClean="0"/>
            <a:t>Large-Scale</a:t>
          </a:r>
        </a:p>
        <a:p>
          <a:pPr lvl="0" algn="ctr" defTabSz="622300">
            <a:lnSpc>
              <a:spcPct val="90000"/>
            </a:lnSpc>
            <a:spcBef>
              <a:spcPct val="0"/>
            </a:spcBef>
            <a:spcAft>
              <a:spcPct val="35000"/>
            </a:spcAft>
          </a:pPr>
          <a:r>
            <a:rPr lang="en-US" sz="1800" kern="1200" dirty="0" smtClean="0"/>
            <a:t>Implementation</a:t>
          </a:r>
        </a:p>
        <a:p>
          <a:pPr lvl="0" algn="ctr" defTabSz="622300">
            <a:lnSpc>
              <a:spcPct val="90000"/>
            </a:lnSpc>
            <a:spcBef>
              <a:spcPct val="0"/>
            </a:spcBef>
            <a:spcAft>
              <a:spcPct val="35000"/>
            </a:spcAft>
          </a:pPr>
          <a:endParaRPr lang="en-US" sz="1400" kern="1200" dirty="0"/>
        </a:p>
      </dsp:txBody>
      <dsp:txXfrm>
        <a:off x="3258528" y="3724304"/>
        <a:ext cx="1712543" cy="77318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fld id="{74A78450-A3B0-4772-BD05-8713B97C5759}" type="datetimeFigureOut">
              <a:rPr lang="en-US" smtClean="0"/>
              <a:t>4/11/2014</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36C716A7-6AA0-42BA-B214-6ADABC124C16}" type="slidenum">
              <a:rPr lang="en-US" smtClean="0"/>
              <a:t>‹#›</a:t>
            </a:fld>
            <a:endParaRPr lang="en-US"/>
          </a:p>
        </p:txBody>
      </p:sp>
    </p:spTree>
    <p:extLst>
      <p:ext uri="{BB962C8B-B14F-4D97-AF65-F5344CB8AC3E}">
        <p14:creationId xmlns:p14="http://schemas.microsoft.com/office/powerpoint/2010/main" val="2925978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071E5B06-3BD9-419D-A25F-B875EB53A88F}" type="datetimeFigureOut">
              <a:rPr lang="en-US" smtClean="0"/>
              <a:t>4/11/2014</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BB2FF4FA-FE94-49C2-B4B5-55FACC608087}" type="slidenum">
              <a:rPr lang="en-US" smtClean="0"/>
              <a:t>‹#›</a:t>
            </a:fld>
            <a:endParaRPr lang="en-US"/>
          </a:p>
        </p:txBody>
      </p:sp>
    </p:spTree>
    <p:extLst>
      <p:ext uri="{BB962C8B-B14F-4D97-AF65-F5344CB8AC3E}">
        <p14:creationId xmlns:p14="http://schemas.microsoft.com/office/powerpoint/2010/main" val="1938755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2FF4FA-FE94-49C2-B4B5-55FACC608087}" type="slidenum">
              <a:rPr lang="en-US" smtClean="0"/>
              <a:t>1</a:t>
            </a:fld>
            <a:endParaRPr lang="en-US"/>
          </a:p>
        </p:txBody>
      </p:sp>
    </p:spTree>
    <p:extLst>
      <p:ext uri="{BB962C8B-B14F-4D97-AF65-F5344CB8AC3E}">
        <p14:creationId xmlns:p14="http://schemas.microsoft.com/office/powerpoint/2010/main" val="3221690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2</a:t>
            </a:fld>
            <a:endParaRPr lang="en-US"/>
          </a:p>
        </p:txBody>
      </p:sp>
    </p:spTree>
    <p:extLst>
      <p:ext uri="{BB962C8B-B14F-4D97-AF65-F5344CB8AC3E}">
        <p14:creationId xmlns:p14="http://schemas.microsoft.com/office/powerpoint/2010/main" val="2509173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8785" y="4415791"/>
            <a:ext cx="6193632" cy="4183380"/>
          </a:xfrm>
        </p:spPr>
        <p:txBody>
          <a:bodyPr/>
          <a:lstStyle/>
          <a:p>
            <a:pPr marL="171625" indent="-171625">
              <a:buFont typeface="Arial" panose="020B0604020202020204" pitchFamily="34" charset="0"/>
              <a:buChar char="•"/>
            </a:pPr>
            <a:r>
              <a:rPr lang="en-US" dirty="0" smtClean="0"/>
              <a:t>As </a:t>
            </a:r>
            <a:r>
              <a:rPr lang="en-US" dirty="0"/>
              <a:t>the only Agency with the sole mission of producing evidence to improve the delivery of health care services and health outcomes, providing evidence to guide the work of key HHS initiatives is a role that AHRQ is uniquely able to  fulfill .</a:t>
            </a:r>
          </a:p>
        </p:txBody>
      </p:sp>
      <p:sp>
        <p:nvSpPr>
          <p:cNvPr id="4" name="Slide Number Placeholder 3"/>
          <p:cNvSpPr>
            <a:spLocks noGrp="1"/>
          </p:cNvSpPr>
          <p:nvPr>
            <p:ph type="sldNum" sz="quarter" idx="10"/>
          </p:nvPr>
        </p:nvSpPr>
        <p:spPr/>
        <p:txBody>
          <a:bodyPr/>
          <a:lstStyle/>
          <a:p>
            <a:fld id="{E183777E-AF13-4AF1-AD3C-03397E9E509F}" type="slidenum">
              <a:rPr lang="en-US" smtClean="0"/>
              <a:t>3</a:t>
            </a:fld>
            <a:endParaRPr lang="en-US"/>
          </a:p>
        </p:txBody>
      </p:sp>
    </p:spTree>
    <p:extLst>
      <p:ext uri="{BB962C8B-B14F-4D97-AF65-F5344CB8AC3E}">
        <p14:creationId xmlns:p14="http://schemas.microsoft.com/office/powerpoint/2010/main" val="2745927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Much of what CQUIPS is engaged in falls under Priority #2, which very closely follows the Agency’s new mission.</a:t>
            </a:r>
          </a:p>
          <a:p>
            <a:endParaRPr lang="en-US" dirty="0"/>
          </a:p>
          <a:p>
            <a:pPr marL="171450" indent="-171450">
              <a:buFont typeface="Arial" panose="020B0604020202020204" pitchFamily="34" charset="0"/>
              <a:buChar char="•"/>
            </a:pPr>
            <a:r>
              <a:rPr lang="en-US" dirty="0"/>
              <a:t>This work is very much aligned with the work the Agency traditionally has done in influencing policy and then helped to drive the change – particularly involving the delivery system.</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(Lead-in to which slides </a:t>
            </a:r>
            <a:r>
              <a:rPr lang="en-US" dirty="0" smtClean="0"/>
              <a:t>will be shown that </a:t>
            </a:r>
            <a:r>
              <a:rPr lang="en-US" dirty="0"/>
              <a:t>correspond with the five elements  of Priority #2.)</a:t>
            </a:r>
          </a:p>
          <a:p>
            <a:endParaRPr lang="en-US" dirty="0"/>
          </a:p>
        </p:txBody>
      </p:sp>
      <p:sp>
        <p:nvSpPr>
          <p:cNvPr id="4" name="Slide Number Placeholder 3"/>
          <p:cNvSpPr>
            <a:spLocks noGrp="1"/>
          </p:cNvSpPr>
          <p:nvPr>
            <p:ph type="sldNum" sz="quarter" idx="10"/>
          </p:nvPr>
        </p:nvSpPr>
        <p:spPr/>
        <p:txBody>
          <a:bodyPr/>
          <a:lstStyle/>
          <a:p>
            <a:fld id="{BB2FF4FA-FE94-49C2-B4B5-55FACC608087}" type="slidenum">
              <a:rPr lang="en-US" smtClean="0"/>
              <a:t>4</a:t>
            </a:fld>
            <a:endParaRPr lang="en-US"/>
          </a:p>
        </p:txBody>
      </p:sp>
    </p:spTree>
    <p:extLst>
      <p:ext uri="{BB962C8B-B14F-4D97-AF65-F5344CB8AC3E}">
        <p14:creationId xmlns:p14="http://schemas.microsoft.com/office/powerpoint/2010/main" val="2619579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These topics represent a large portion of existing AHRQ work in this area; </a:t>
            </a:r>
          </a:p>
          <a:p>
            <a:pPr>
              <a:defRPr/>
            </a:pPr>
            <a:endParaRPr lang="en-US" dirty="0"/>
          </a:p>
          <a:p>
            <a:pPr>
              <a:defRPr/>
            </a:pPr>
            <a:r>
              <a:rPr lang="en-US" dirty="0"/>
              <a:t>In an effort to break these down:  </a:t>
            </a:r>
          </a:p>
          <a:p>
            <a:pPr>
              <a:defRPr/>
            </a:pPr>
            <a:endParaRPr lang="en-US" dirty="0"/>
          </a:p>
          <a:p>
            <a:pPr marL="169890" indent="-169890">
              <a:buFont typeface="Arial" panose="020B0604020202020204" pitchFamily="34" charset="0"/>
              <a:buChar char="•"/>
              <a:defRPr/>
            </a:pPr>
            <a:r>
              <a:rPr lang="en-US" dirty="0"/>
              <a:t>Different types of Adverse Events </a:t>
            </a:r>
          </a:p>
          <a:p>
            <a:pPr marL="169890" indent="-169890">
              <a:buFont typeface="Arial" panose="020B0604020202020204" pitchFamily="34" charset="0"/>
              <a:buChar char="•"/>
              <a:defRPr/>
            </a:pPr>
            <a:endParaRPr lang="en-US" dirty="0"/>
          </a:p>
          <a:p>
            <a:pPr marL="169890" indent="-169890">
              <a:buFont typeface="Arial" panose="020B0604020202020204" pitchFamily="34" charset="0"/>
              <a:buChar char="•"/>
              <a:defRPr/>
            </a:pPr>
            <a:r>
              <a:rPr lang="en-US" dirty="0"/>
              <a:t>And approaches to preventing them – some are specific to the types of adverse events, and others are more general.  </a:t>
            </a:r>
          </a:p>
          <a:p>
            <a:pPr marL="169890" indent="-169890">
              <a:buFont typeface="Arial" panose="020B0604020202020204" pitchFamily="34" charset="0"/>
              <a:buChar char="•"/>
              <a:defRPr/>
            </a:pPr>
            <a:endParaRPr lang="en-US" dirty="0"/>
          </a:p>
          <a:p>
            <a:pPr marL="169890" indent="-169890">
              <a:buFont typeface="Arial" panose="020B0604020202020204" pitchFamily="34" charset="0"/>
              <a:buChar char="•"/>
              <a:defRPr/>
            </a:pPr>
            <a:r>
              <a:rPr lang="en-US" dirty="0"/>
              <a:t>Some of our research is defined by the discipline or perspective, such as Human factors  </a:t>
            </a:r>
          </a:p>
          <a:p>
            <a:pPr marL="169890" indent="-169890">
              <a:buFont typeface="Arial" panose="020B0604020202020204" pitchFamily="34" charset="0"/>
              <a:buChar char="•"/>
              <a:defRPr/>
            </a:pPr>
            <a:endParaRPr lang="en-US" dirty="0"/>
          </a:p>
          <a:p>
            <a:pPr marL="169890" indent="-169890">
              <a:buFont typeface="Arial" panose="020B0604020202020204" pitchFamily="34" charset="0"/>
              <a:buChar char="•"/>
              <a:defRPr/>
            </a:pPr>
            <a:r>
              <a:rPr lang="en-US" dirty="0"/>
              <a:t>and we have some Special topics, e.g., medical liability, which is a Presidential Initiative, but also happens to be a system problem.  </a:t>
            </a:r>
          </a:p>
          <a:p>
            <a:pPr marL="169890" indent="-169890">
              <a:buFont typeface="Arial" panose="020B0604020202020204" pitchFamily="34" charset="0"/>
              <a:buChar char="•"/>
              <a:defRPr/>
            </a:pPr>
            <a:endParaRPr lang="en-US" dirty="0"/>
          </a:p>
          <a:p>
            <a:pPr marL="169890" indent="-169890">
              <a:buFont typeface="Arial" panose="020B0604020202020204" pitchFamily="34" charset="0"/>
              <a:buChar char="•"/>
              <a:defRPr/>
            </a:pPr>
            <a:r>
              <a:rPr lang="en-US" dirty="0"/>
              <a:t>Measurement </a:t>
            </a:r>
          </a:p>
          <a:p>
            <a:pPr>
              <a:defRPr/>
            </a:pPr>
            <a:endParaRPr lang="en-US" dirty="0"/>
          </a:p>
          <a:p>
            <a:pPr>
              <a:defRPr/>
            </a:pPr>
            <a:endParaRPr lang="en-US" dirty="0"/>
          </a:p>
          <a:p>
            <a:endParaRPr lang="en-US" dirty="0"/>
          </a:p>
        </p:txBody>
      </p:sp>
      <p:sp>
        <p:nvSpPr>
          <p:cNvPr id="4" name="Slide Number Placeholder 3"/>
          <p:cNvSpPr>
            <a:spLocks noGrp="1"/>
          </p:cNvSpPr>
          <p:nvPr>
            <p:ph type="sldNum" sz="quarter" idx="10"/>
          </p:nvPr>
        </p:nvSpPr>
        <p:spPr/>
        <p:txBody>
          <a:bodyPr/>
          <a:lstStyle/>
          <a:p>
            <a:fld id="{BB2FF4FA-FE94-49C2-B4B5-55FACC608087}" type="slidenum">
              <a:rPr lang="en-US" smtClean="0"/>
              <a:t>5</a:t>
            </a:fld>
            <a:endParaRPr lang="en-US"/>
          </a:p>
        </p:txBody>
      </p:sp>
    </p:spTree>
    <p:extLst>
      <p:ext uri="{BB962C8B-B14F-4D97-AF65-F5344CB8AC3E}">
        <p14:creationId xmlns:p14="http://schemas.microsoft.com/office/powerpoint/2010/main" val="2298577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AHRQ’s Patient Safety Research Continuum spans from Discovery to Dissemination and Implementation.  </a:t>
            </a:r>
          </a:p>
          <a:p>
            <a:endParaRPr lang="en-US" dirty="0"/>
          </a:p>
        </p:txBody>
      </p:sp>
      <p:sp>
        <p:nvSpPr>
          <p:cNvPr id="4" name="Slide Number Placeholder 3"/>
          <p:cNvSpPr>
            <a:spLocks noGrp="1"/>
          </p:cNvSpPr>
          <p:nvPr>
            <p:ph type="sldNum" sz="quarter" idx="10"/>
          </p:nvPr>
        </p:nvSpPr>
        <p:spPr/>
        <p:txBody>
          <a:bodyPr/>
          <a:lstStyle/>
          <a:p>
            <a:fld id="{BB2FF4FA-FE94-49C2-B4B5-55FACC608087}" type="slidenum">
              <a:rPr lang="en-US" smtClean="0"/>
              <a:t>6</a:t>
            </a:fld>
            <a:endParaRPr lang="en-US"/>
          </a:p>
        </p:txBody>
      </p:sp>
    </p:spTree>
    <p:extLst>
      <p:ext uri="{BB962C8B-B14F-4D97-AF65-F5344CB8AC3E}">
        <p14:creationId xmlns:p14="http://schemas.microsoft.com/office/powerpoint/2010/main" val="2813375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7</a:t>
            </a:fld>
            <a:endParaRPr lang="en-US"/>
          </a:p>
        </p:txBody>
      </p:sp>
    </p:spTree>
    <p:extLst>
      <p:ext uri="{BB962C8B-B14F-4D97-AF65-F5344CB8AC3E}">
        <p14:creationId xmlns:p14="http://schemas.microsoft.com/office/powerpoint/2010/main" val="4203077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As mentioned earlier, CUSP is one of the more targeted type of initiatives. </a:t>
            </a:r>
          </a:p>
          <a:p>
            <a:pPr marL="171450" indent="-171450">
              <a:buFont typeface="Arial" panose="020B0604020202020204" pitchFamily="34" charset="0"/>
              <a:buChar char="•"/>
            </a:pPr>
            <a:r>
              <a:rPr lang="en-US" dirty="0" smtClean="0"/>
              <a:t>It is also an example of a project where the more foundational and specific  elements came together.</a:t>
            </a:r>
          </a:p>
          <a:p>
            <a:endParaRPr lang="en-US" dirty="0" smtClean="0"/>
          </a:p>
          <a:p>
            <a:pPr marL="171450" indent="-171450">
              <a:buFont typeface="Arial" panose="020B0604020202020204" pitchFamily="34" charset="0"/>
              <a:buChar char="•"/>
            </a:pPr>
            <a:r>
              <a:rPr lang="en-US" dirty="0" err="1" smtClean="0"/>
              <a:t>TeamSTEPPS</a:t>
            </a:r>
            <a:r>
              <a:rPr lang="en-US" dirty="0" smtClean="0"/>
              <a:t> is an example of how ideas about dissemination are evolving.</a:t>
            </a:r>
          </a:p>
          <a:p>
            <a:pPr marL="171450" indent="-171450">
              <a:buFont typeface="Arial" panose="020B0604020202020204" pitchFamily="34" charset="0"/>
              <a:buChar char="•"/>
            </a:pPr>
            <a:r>
              <a:rPr lang="en-US" dirty="0" smtClean="0"/>
              <a:t>What we </a:t>
            </a:r>
            <a:r>
              <a:rPr lang="en-US" dirty="0"/>
              <a:t>see in the most successful cases is where it evolves from fairly straight-forward </a:t>
            </a:r>
            <a:r>
              <a:rPr lang="en-US" dirty="0" smtClean="0"/>
              <a:t>get-it-in-front-of-people </a:t>
            </a:r>
            <a:r>
              <a:rPr lang="en-US" dirty="0"/>
              <a:t>dissemination, to dissemination as a component of implementation. </a:t>
            </a:r>
            <a:endParaRPr lang="en-US" dirty="0" smtClean="0"/>
          </a:p>
          <a:p>
            <a:pPr marL="171450" indent="-171450">
              <a:buFont typeface="Arial" panose="020B0604020202020204" pitchFamily="34" charset="0"/>
              <a:buChar char="•"/>
            </a:pPr>
            <a:r>
              <a:rPr lang="en-US" dirty="0" smtClean="0"/>
              <a:t>We’re </a:t>
            </a:r>
            <a:r>
              <a:rPr lang="en-US" dirty="0"/>
              <a:t>doing both when evidence shows there is value in such an approach. </a:t>
            </a:r>
            <a:r>
              <a:rPr lang="en-US" dirty="0" smtClean="0"/>
              <a:t> And </a:t>
            </a:r>
            <a:r>
              <a:rPr lang="en-US" dirty="0"/>
              <a:t>its hands-on technical assistance, where a function of certain tools is to lay out what the technical assistance is (it’s TA to accomplish these steps in the tools</a:t>
            </a:r>
            <a:r>
              <a:rPr lang="en-US" dirty="0" smtClean="0"/>
              <a:t>).</a:t>
            </a:r>
          </a:p>
          <a:p>
            <a:pPr marL="171450" indent="-171450">
              <a:buFont typeface="Arial" panose="020B0604020202020204" pitchFamily="34" charset="0"/>
              <a:buChar char="•"/>
            </a:pPr>
            <a:r>
              <a:rPr lang="en-US" dirty="0" smtClean="0"/>
              <a:t>We can’t </a:t>
            </a:r>
            <a:r>
              <a:rPr lang="en-US" dirty="0"/>
              <a:t>do this kind of </a:t>
            </a:r>
            <a:r>
              <a:rPr lang="en-US" dirty="0" smtClean="0"/>
              <a:t>technical assistance </a:t>
            </a:r>
            <a:r>
              <a:rPr lang="en-US" dirty="0"/>
              <a:t>for every project. So, we’re trying to leverage the broader quality improvement community to make that transition from generating information, including information about how to use it, into full-scale implementation</a:t>
            </a:r>
            <a:r>
              <a:rPr lang="en-US" dirty="0" smtClean="0"/>
              <a:t>.</a:t>
            </a:r>
          </a:p>
          <a:p>
            <a:pPr marL="171450" indent="-171450">
              <a:buFont typeface="Arial" panose="020B0604020202020204" pitchFamily="34" charset="0"/>
              <a:buChar char="•"/>
            </a:pPr>
            <a:r>
              <a:rPr lang="en-US" dirty="0" smtClean="0"/>
              <a:t>We’re also </a:t>
            </a:r>
            <a:r>
              <a:rPr lang="en-US" dirty="0"/>
              <a:t>moving in the direction of technical assistance </a:t>
            </a:r>
            <a:r>
              <a:rPr lang="en-US" i="1" dirty="0"/>
              <a:t>and</a:t>
            </a:r>
            <a:r>
              <a:rPr lang="en-US" dirty="0"/>
              <a:t> evaluation, in terms of how a tool is being used and getting feedback. </a:t>
            </a:r>
          </a:p>
        </p:txBody>
      </p:sp>
      <p:sp>
        <p:nvSpPr>
          <p:cNvPr id="4" name="Slide Number Placeholder 3"/>
          <p:cNvSpPr>
            <a:spLocks noGrp="1"/>
          </p:cNvSpPr>
          <p:nvPr>
            <p:ph type="sldNum" sz="quarter" idx="10"/>
          </p:nvPr>
        </p:nvSpPr>
        <p:spPr/>
        <p:txBody>
          <a:bodyPr/>
          <a:lstStyle/>
          <a:p>
            <a:fld id="{BB2FF4FA-FE94-49C2-B4B5-55FACC608087}" type="slidenum">
              <a:rPr lang="en-US" smtClean="0"/>
              <a:t>8</a:t>
            </a:fld>
            <a:endParaRPr lang="en-US"/>
          </a:p>
        </p:txBody>
      </p:sp>
    </p:spTree>
    <p:extLst>
      <p:ext uri="{BB962C8B-B14F-4D97-AF65-F5344CB8AC3E}">
        <p14:creationId xmlns:p14="http://schemas.microsoft.com/office/powerpoint/2010/main" val="4013569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4113" y="685800"/>
            <a:ext cx="4648200" cy="3486150"/>
          </a:xfrm>
        </p:spPr>
      </p:sp>
      <p:sp>
        <p:nvSpPr>
          <p:cNvPr id="3" name="Notes Placeholder 2"/>
          <p:cNvSpPr>
            <a:spLocks noGrp="1"/>
          </p:cNvSpPr>
          <p:nvPr>
            <p:ph type="body" idx="1"/>
          </p:nvPr>
        </p:nvSpPr>
        <p:spPr/>
        <p:txBody>
          <a:bodyPr/>
          <a:lstStyle/>
          <a:p>
            <a:r>
              <a:rPr lang="en-US" sz="1100" dirty="0"/>
              <a:t>AHRQ supports research and promotes wide-scale implementation of proven methods for preventing HAIs. Current activities include:</a:t>
            </a:r>
          </a:p>
          <a:p>
            <a:pPr lvl="1"/>
            <a:r>
              <a:rPr lang="en-US" sz="1100" dirty="0"/>
              <a:t>Expansion of a 12-State pilot project of CUSP for CAUTI in hospitals to a 4-year nationwide implementation effort (ends in 2015)</a:t>
            </a:r>
          </a:p>
          <a:p>
            <a:pPr lvl="1"/>
            <a:r>
              <a:rPr lang="en-US" sz="1100" dirty="0"/>
              <a:t>A 4-year nationwide project of CUSP to reduce SSI and other surgical complications in inpatient surgery (ends in 2015)</a:t>
            </a:r>
          </a:p>
          <a:p>
            <a:pPr lvl="1"/>
            <a:r>
              <a:rPr lang="en-US" sz="1100" dirty="0"/>
              <a:t>A 4-year nationwide project of CUSP to reduce SSI and other surgical complications in ambulatory surgery (ends in 2016)</a:t>
            </a:r>
          </a:p>
          <a:p>
            <a:pPr lvl="1"/>
            <a:r>
              <a:rPr lang="en-US" sz="1100" dirty="0"/>
              <a:t>Expansion of a 2-State pilot project of CUSP for VAP to a 3-year nationwide effort (ends in 2016)</a:t>
            </a:r>
          </a:p>
          <a:p>
            <a:pPr lvl="1"/>
            <a:r>
              <a:rPr lang="en-US" sz="1100" dirty="0"/>
              <a:t>A 3-year nationwide project of CUSP to reduce CAUTI in long-term care/nursing homes (ends in 2016</a:t>
            </a:r>
            <a:r>
              <a:rPr lang="en-US" sz="1100" dirty="0" smtClean="0"/>
              <a:t>)</a:t>
            </a:r>
            <a:endParaRPr lang="en-US" sz="1100" dirty="0"/>
          </a:p>
        </p:txBody>
      </p:sp>
      <p:sp>
        <p:nvSpPr>
          <p:cNvPr id="4" name="Slide Number Placeholder 3"/>
          <p:cNvSpPr>
            <a:spLocks noGrp="1"/>
          </p:cNvSpPr>
          <p:nvPr>
            <p:ph type="sldNum" sz="quarter" idx="10"/>
          </p:nvPr>
        </p:nvSpPr>
        <p:spPr/>
        <p:txBody>
          <a:bodyPr/>
          <a:lstStyle/>
          <a:p>
            <a:fld id="{BB2FF4FA-FE94-49C2-B4B5-55FACC608087}" type="slidenum">
              <a:rPr lang="en-US" smtClean="0"/>
              <a:t>9</a:t>
            </a:fld>
            <a:endParaRPr lang="en-US"/>
          </a:p>
        </p:txBody>
      </p:sp>
    </p:spTree>
    <p:extLst>
      <p:ext uri="{BB962C8B-B14F-4D97-AF65-F5344CB8AC3E}">
        <p14:creationId xmlns:p14="http://schemas.microsoft.com/office/powerpoint/2010/main" val="596761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10</a:t>
            </a:fld>
            <a:endParaRPr lang="en-US"/>
          </a:p>
        </p:txBody>
      </p:sp>
    </p:spTree>
    <p:extLst>
      <p:ext uri="{BB962C8B-B14F-4D97-AF65-F5344CB8AC3E}">
        <p14:creationId xmlns:p14="http://schemas.microsoft.com/office/powerpoint/2010/main" val="3954787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11</a:t>
            </a:fld>
            <a:endParaRPr lang="en-US"/>
          </a:p>
        </p:txBody>
      </p:sp>
    </p:spTree>
    <p:extLst>
      <p:ext uri="{BB962C8B-B14F-4D97-AF65-F5344CB8AC3E}">
        <p14:creationId xmlns:p14="http://schemas.microsoft.com/office/powerpoint/2010/main" val="2152504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12</a:t>
            </a:fld>
            <a:endParaRPr lang="en-US"/>
          </a:p>
        </p:txBody>
      </p:sp>
    </p:spTree>
    <p:extLst>
      <p:ext uri="{BB962C8B-B14F-4D97-AF65-F5344CB8AC3E}">
        <p14:creationId xmlns:p14="http://schemas.microsoft.com/office/powerpoint/2010/main" val="3743388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13</a:t>
            </a:fld>
            <a:endParaRPr lang="en-US"/>
          </a:p>
        </p:txBody>
      </p:sp>
    </p:spTree>
    <p:extLst>
      <p:ext uri="{BB962C8B-B14F-4D97-AF65-F5344CB8AC3E}">
        <p14:creationId xmlns:p14="http://schemas.microsoft.com/office/powerpoint/2010/main" val="1032831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14</a:t>
            </a:fld>
            <a:endParaRPr lang="en-US"/>
          </a:p>
        </p:txBody>
      </p:sp>
    </p:spTree>
    <p:extLst>
      <p:ext uri="{BB962C8B-B14F-4D97-AF65-F5344CB8AC3E}">
        <p14:creationId xmlns:p14="http://schemas.microsoft.com/office/powerpoint/2010/main" val="3662420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2FF4FA-FE94-49C2-B4B5-55FACC608087}" type="slidenum">
              <a:rPr lang="en-US" smtClean="0"/>
              <a:t>15</a:t>
            </a:fld>
            <a:endParaRPr lang="en-US"/>
          </a:p>
        </p:txBody>
      </p:sp>
    </p:spTree>
    <p:extLst>
      <p:ext uri="{BB962C8B-B14F-4D97-AF65-F5344CB8AC3E}">
        <p14:creationId xmlns:p14="http://schemas.microsoft.com/office/powerpoint/2010/main" val="22441275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BB2FF4FA-FE94-49C2-B4B5-55FACC608087}" type="slidenum">
              <a:rPr lang="en-US" smtClean="0"/>
              <a:t>16</a:t>
            </a:fld>
            <a:endParaRPr lang="en-US"/>
          </a:p>
        </p:txBody>
      </p:sp>
    </p:spTree>
    <p:extLst>
      <p:ext uri="{BB962C8B-B14F-4D97-AF65-F5344CB8AC3E}">
        <p14:creationId xmlns:p14="http://schemas.microsoft.com/office/powerpoint/2010/main" val="3026626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Assuming 2.6 pressure ulcers avoided per month, the 59 percent reduction implies approximately $20,880 per month in cost savings in nursing homes with 100 residents</a:t>
            </a:r>
          </a:p>
          <a:p>
            <a:endParaRPr lang="en-US" dirty="0"/>
          </a:p>
        </p:txBody>
      </p:sp>
      <p:sp>
        <p:nvSpPr>
          <p:cNvPr id="4" name="Slide Number Placeholder 3"/>
          <p:cNvSpPr>
            <a:spLocks noGrp="1"/>
          </p:cNvSpPr>
          <p:nvPr>
            <p:ph type="sldNum" sz="quarter" idx="10"/>
          </p:nvPr>
        </p:nvSpPr>
        <p:spPr/>
        <p:txBody>
          <a:bodyPr/>
          <a:lstStyle/>
          <a:p>
            <a:fld id="{BB2FF4FA-FE94-49C2-B4B5-55FACC608087}" type="slidenum">
              <a:rPr lang="en-US" smtClean="0"/>
              <a:t>17</a:t>
            </a:fld>
            <a:endParaRPr lang="en-US"/>
          </a:p>
        </p:txBody>
      </p:sp>
    </p:spTree>
    <p:extLst>
      <p:ext uri="{BB962C8B-B14F-4D97-AF65-F5344CB8AC3E}">
        <p14:creationId xmlns:p14="http://schemas.microsoft.com/office/powerpoint/2010/main" val="974404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18</a:t>
            </a:fld>
            <a:endParaRPr lang="en-US"/>
          </a:p>
        </p:txBody>
      </p:sp>
    </p:spTree>
    <p:extLst>
      <p:ext uri="{BB962C8B-B14F-4D97-AF65-F5344CB8AC3E}">
        <p14:creationId xmlns:p14="http://schemas.microsoft.com/office/powerpoint/2010/main" val="27125940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19</a:t>
            </a:fld>
            <a:endParaRPr lang="en-US"/>
          </a:p>
        </p:txBody>
      </p:sp>
    </p:spTree>
    <p:extLst>
      <p:ext uri="{BB962C8B-B14F-4D97-AF65-F5344CB8AC3E}">
        <p14:creationId xmlns:p14="http://schemas.microsoft.com/office/powerpoint/2010/main" val="3386223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20</a:t>
            </a:fld>
            <a:endParaRPr lang="en-US"/>
          </a:p>
        </p:txBody>
      </p:sp>
    </p:spTree>
    <p:extLst>
      <p:ext uri="{BB962C8B-B14F-4D97-AF65-F5344CB8AC3E}">
        <p14:creationId xmlns:p14="http://schemas.microsoft.com/office/powerpoint/2010/main" val="26566667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AHRQ is </a:t>
            </a:r>
            <a:r>
              <a:rPr lang="en-US" dirty="0"/>
              <a:t>not in the business of making policy. </a:t>
            </a:r>
          </a:p>
          <a:p>
            <a:endParaRPr lang="en-US" dirty="0"/>
          </a:p>
          <a:p>
            <a:pPr marL="171450" indent="-171450">
              <a:buFont typeface="Arial" panose="020B0604020202020204" pitchFamily="34" charset="0"/>
              <a:buChar char="•"/>
            </a:pPr>
            <a:r>
              <a:rPr lang="en-US" dirty="0"/>
              <a:t>One of our primary goals is to help to get to the point where they’re delivering quality care, so we try to do whatever we can to help them get there and policy alone is often not the solution.</a:t>
            </a:r>
          </a:p>
          <a:p>
            <a:endParaRPr lang="en-US" dirty="0"/>
          </a:p>
          <a:p>
            <a:pPr marL="171450" indent="-171450">
              <a:buFont typeface="Arial" panose="020B0604020202020204" pitchFamily="34" charset="0"/>
              <a:buChar char="•"/>
            </a:pPr>
            <a:r>
              <a:rPr lang="en-US" dirty="0"/>
              <a:t>We’re developing the evidence to inform policy and then we’re  developing the tools to help make sure the evidence is used – to help people meet the intent of policy.</a:t>
            </a:r>
          </a:p>
          <a:p>
            <a:endParaRPr lang="en-US" dirty="0"/>
          </a:p>
          <a:p>
            <a:endParaRPr lang="en-US" dirty="0"/>
          </a:p>
        </p:txBody>
      </p:sp>
      <p:sp>
        <p:nvSpPr>
          <p:cNvPr id="4" name="Slide Number Placeholder 3"/>
          <p:cNvSpPr>
            <a:spLocks noGrp="1"/>
          </p:cNvSpPr>
          <p:nvPr>
            <p:ph type="sldNum" sz="quarter" idx="10"/>
          </p:nvPr>
        </p:nvSpPr>
        <p:spPr/>
        <p:txBody>
          <a:bodyPr/>
          <a:lstStyle/>
          <a:p>
            <a:fld id="{BB2FF4FA-FE94-49C2-B4B5-55FACC608087}" type="slidenum">
              <a:rPr lang="en-US" smtClean="0"/>
              <a:t>21</a:t>
            </a:fld>
            <a:endParaRPr lang="en-US"/>
          </a:p>
        </p:txBody>
      </p:sp>
    </p:spTree>
    <p:extLst>
      <p:ext uri="{BB962C8B-B14F-4D97-AF65-F5344CB8AC3E}">
        <p14:creationId xmlns:p14="http://schemas.microsoft.com/office/powerpoint/2010/main" val="1943923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Expanding on the previous slide, this provides some examples of what would be evidence that informs, and evidence and tools for implementation. </a:t>
            </a:r>
          </a:p>
          <a:p>
            <a:endParaRPr lang="en-US" dirty="0"/>
          </a:p>
          <a:p>
            <a:pPr marL="171450" indent="-171450">
              <a:buFont typeface="Arial" panose="020B0604020202020204" pitchFamily="34" charset="0"/>
              <a:buChar char="•"/>
            </a:pPr>
            <a:r>
              <a:rPr lang="en-US" dirty="0"/>
              <a:t>We do work that could be called foundational, or more general in nature. One example that comes to mind is </a:t>
            </a:r>
            <a:r>
              <a:rPr lang="en-US" dirty="0" err="1" smtClean="0"/>
              <a:t>TeamSTEPPS</a:t>
            </a:r>
            <a:r>
              <a:rPr lang="en-US" dirty="0" smtClean="0"/>
              <a:t>.  </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idea with </a:t>
            </a:r>
            <a:r>
              <a:rPr lang="en-US" dirty="0" err="1"/>
              <a:t>TeamSTEPPS</a:t>
            </a:r>
            <a:r>
              <a:rPr lang="en-US" dirty="0"/>
              <a:t> is, if you improve teamwork and coordination by a health care team, it gives you the potential to positively impact many outcomes.</a:t>
            </a:r>
          </a:p>
          <a:p>
            <a:endParaRPr lang="en-US" dirty="0"/>
          </a:p>
          <a:p>
            <a:pPr marL="171450" indent="-171450">
              <a:buFont typeface="Arial" panose="020B0604020202020204" pitchFamily="34" charset="0"/>
              <a:buChar char="•"/>
            </a:pPr>
            <a:r>
              <a:rPr lang="en-US" dirty="0"/>
              <a:t>We recently introduced </a:t>
            </a:r>
            <a:r>
              <a:rPr lang="en-US" dirty="0" err="1"/>
              <a:t>TeamSTEPPS</a:t>
            </a:r>
            <a:r>
              <a:rPr lang="en-US" dirty="0"/>
              <a:t> 2.0, is a complete update and streamlining of the original program.</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Our work also conducts </a:t>
            </a:r>
            <a:r>
              <a:rPr lang="en-US" dirty="0" smtClean="0"/>
              <a:t>projects </a:t>
            </a:r>
            <a:r>
              <a:rPr lang="en-US" dirty="0"/>
              <a:t>with a more targeted focus, on </a:t>
            </a:r>
            <a:r>
              <a:rPr lang="en-US" dirty="0" smtClean="0"/>
              <a:t>issues and conditions such as </a:t>
            </a:r>
            <a:r>
              <a:rPr lang="en-US" dirty="0"/>
              <a:t>Venous thromboembolism </a:t>
            </a:r>
            <a:r>
              <a:rPr lang="en-US" dirty="0" smtClean="0"/>
              <a:t>(VTE). </a:t>
            </a:r>
            <a:r>
              <a:rPr lang="en-US" dirty="0"/>
              <a:t>The most successful project here is the Comprehensive Unit-Based Safety Program (more coming a few slides later).</a:t>
            </a:r>
            <a:r>
              <a:rPr lang="en-US" dirty="0">
                <a:latin typeface="Arial" panose="020B0604020202020204" pitchFamily="34" charset="0"/>
                <a:cs typeface="Arial" panose="020B0604020202020204" pitchFamily="34" charset="0"/>
              </a:rPr>
              <a:t> </a:t>
            </a:r>
          </a:p>
          <a:p>
            <a:endParaRPr lang="en-US" dirty="0"/>
          </a:p>
        </p:txBody>
      </p:sp>
      <p:sp>
        <p:nvSpPr>
          <p:cNvPr id="4" name="Slide Number Placeholder 3"/>
          <p:cNvSpPr>
            <a:spLocks noGrp="1"/>
          </p:cNvSpPr>
          <p:nvPr>
            <p:ph type="sldNum" sz="quarter" idx="10"/>
          </p:nvPr>
        </p:nvSpPr>
        <p:spPr/>
        <p:txBody>
          <a:bodyPr/>
          <a:lstStyle/>
          <a:p>
            <a:fld id="{BB2FF4FA-FE94-49C2-B4B5-55FACC608087}" type="slidenum">
              <a:rPr lang="en-US" smtClean="0"/>
              <a:t>22</a:t>
            </a:fld>
            <a:endParaRPr lang="en-US"/>
          </a:p>
        </p:txBody>
      </p:sp>
    </p:spTree>
    <p:extLst>
      <p:ext uri="{BB962C8B-B14F-4D97-AF65-F5344CB8AC3E}">
        <p14:creationId xmlns:p14="http://schemas.microsoft.com/office/powerpoint/2010/main" val="2268053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23</a:t>
            </a:fld>
            <a:endParaRPr lang="en-US"/>
          </a:p>
        </p:txBody>
      </p:sp>
    </p:spTree>
    <p:extLst>
      <p:ext uri="{BB962C8B-B14F-4D97-AF65-F5344CB8AC3E}">
        <p14:creationId xmlns:p14="http://schemas.microsoft.com/office/powerpoint/2010/main" val="3378600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4294967295"/>
          </p:nvPr>
        </p:nvSpPr>
        <p:spPr bwMode="auto">
          <a:xfrm>
            <a:off x="3897610" y="8828958"/>
            <a:ext cx="2982640" cy="465853"/>
          </a:xfrm>
          <a:prstGeom prst="rect">
            <a:avLst/>
          </a:prstGeom>
          <a:noFill/>
          <a:ln>
            <a:miter lim="800000"/>
            <a:headEnd/>
            <a:tailEnd/>
          </a:ln>
        </p:spPr>
        <p:txBody>
          <a:bodyPr lIns="92106" tIns="46054" rIns="92106" bIns="46054"/>
          <a:lstStyle/>
          <a:p>
            <a:fld id="{92299A5D-8D38-49EE-BDF6-14973729CAE5}" type="slidenum">
              <a:rPr lang="en-US">
                <a:latin typeface="Arial" charset="0"/>
              </a:rPr>
              <a:pPr/>
              <a:t>24</a:t>
            </a:fld>
            <a:endParaRPr lang="en-US">
              <a:latin typeface="Arial" charset="0"/>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25</a:t>
            </a:fld>
            <a:endParaRPr lang="en-US"/>
          </a:p>
        </p:txBody>
      </p:sp>
    </p:spTree>
    <p:extLst>
      <p:ext uri="{BB962C8B-B14F-4D97-AF65-F5344CB8AC3E}">
        <p14:creationId xmlns:p14="http://schemas.microsoft.com/office/powerpoint/2010/main" val="24234634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To a large extent, AHRQ’s </a:t>
            </a:r>
            <a:r>
              <a:rPr lang="en-US" dirty="0"/>
              <a:t>support at the local level is what </a:t>
            </a:r>
            <a:r>
              <a:rPr lang="en-US" dirty="0" smtClean="0"/>
              <a:t>drives </a:t>
            </a:r>
            <a:r>
              <a:rPr lang="en-US" dirty="0"/>
              <a:t>national goals (P4P, CUSP for CAUTI [the national priority goal of 10 percent]). </a:t>
            </a:r>
            <a:endParaRPr lang="en-US" dirty="0" smtClean="0"/>
          </a:p>
          <a:p>
            <a:pPr marL="171450" indent="-171450">
              <a:buFont typeface="Arial" panose="020B0604020202020204" pitchFamily="34" charset="0"/>
              <a:buChar char="•"/>
            </a:pPr>
            <a:r>
              <a:rPr lang="en-US" dirty="0" smtClean="0"/>
              <a:t>The way </a:t>
            </a:r>
            <a:r>
              <a:rPr lang="en-US" dirty="0"/>
              <a:t>we get to these national goals is at the bedside. </a:t>
            </a:r>
            <a:endParaRPr lang="en-US" dirty="0" smtClean="0"/>
          </a:p>
          <a:p>
            <a:pPr marL="171450" indent="-171450">
              <a:buFont typeface="Arial" panose="020B0604020202020204" pitchFamily="34" charset="0"/>
              <a:buChar char="•"/>
            </a:pPr>
            <a:r>
              <a:rPr lang="en-US" dirty="0" smtClean="0"/>
              <a:t>CUSP’s Daily Goals </a:t>
            </a:r>
            <a:r>
              <a:rPr lang="en-US" dirty="0"/>
              <a:t>sheet is a good example of bedside activities that lead to national goals. </a:t>
            </a:r>
            <a:endParaRPr lang="en-US" dirty="0" smtClean="0"/>
          </a:p>
          <a:p>
            <a:pPr marL="171450" indent="-171450">
              <a:buFont typeface="Arial" panose="020B0604020202020204" pitchFamily="34" charset="0"/>
              <a:buChar char="•"/>
            </a:pPr>
            <a:r>
              <a:rPr lang="en-US" dirty="0" smtClean="0"/>
              <a:t>Certain </a:t>
            </a:r>
            <a:r>
              <a:rPr lang="en-US" dirty="0"/>
              <a:t>things are unique to individual adverse events and they need to be tailored. Others are not. The daily goals sheet is one of them. </a:t>
            </a:r>
            <a:endParaRPr lang="en-US" dirty="0" smtClean="0"/>
          </a:p>
          <a:p>
            <a:endParaRPr lang="en-US" dirty="0" smtClean="0"/>
          </a:p>
          <a:p>
            <a:pPr marL="171450" indent="-171450">
              <a:buFont typeface="Arial" panose="020B0604020202020204" pitchFamily="34" charset="0"/>
              <a:buChar char="•"/>
            </a:pPr>
            <a:r>
              <a:rPr lang="en-US" i="1" dirty="0" smtClean="0"/>
              <a:t>Patients </a:t>
            </a:r>
            <a:r>
              <a:rPr lang="en-US" i="1" dirty="0"/>
              <a:t>are not admitted for prevention of CLABSI or VTE. They’re admitted for something completely different. </a:t>
            </a:r>
            <a:endParaRPr lang="en-US" i="1" dirty="0" smtClean="0"/>
          </a:p>
          <a:p>
            <a:pPr marL="628650" lvl="1" indent="-171450">
              <a:buFont typeface="Calibri" panose="020F0502020204030204" pitchFamily="34" charset="0"/>
              <a:buChar char="–"/>
            </a:pPr>
            <a:r>
              <a:rPr lang="en-US" dirty="0" smtClean="0"/>
              <a:t>As </a:t>
            </a:r>
            <a:r>
              <a:rPr lang="en-US" dirty="0"/>
              <a:t>important as patient safety is, we’re lucky if it’s a secondary thought of providers. In all of the work we’re trying to do, we’re looking not only to raise the level of focus on safety, but do it in a way that is actually feasible for providers to have that focus without displacing what they’re working to achieve, which is many instances is saving someone’s life</a:t>
            </a:r>
            <a:r>
              <a:rPr lang="en-US" dirty="0" smtClean="0"/>
              <a:t>.</a:t>
            </a:r>
          </a:p>
          <a:p>
            <a:pPr marL="628650" lvl="1" indent="-171450">
              <a:buFont typeface="Calibri" panose="020F0502020204030204" pitchFamily="34" charset="0"/>
              <a:buChar char="–"/>
            </a:pPr>
            <a:r>
              <a:rPr lang="en-US" dirty="0" smtClean="0"/>
              <a:t>This is all about </a:t>
            </a:r>
            <a:r>
              <a:rPr lang="en-US" dirty="0"/>
              <a:t>priorities and we don’t want safety to be a secondary priority, we want it to be integrated/entrenched into the culture to the extent that it’s just part of care.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B2FF4FA-FE94-49C2-B4B5-55FACC608087}" type="slidenum">
              <a:rPr lang="en-US" smtClean="0"/>
              <a:t>26</a:t>
            </a:fld>
            <a:endParaRPr lang="en-US"/>
          </a:p>
        </p:txBody>
      </p:sp>
    </p:spTree>
    <p:extLst>
      <p:ext uri="{BB962C8B-B14F-4D97-AF65-F5344CB8AC3E}">
        <p14:creationId xmlns:p14="http://schemas.microsoft.com/office/powerpoint/2010/main" val="286654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400" dirty="0" smtClean="0"/>
              <a:t>Capacity is a very important consideration that often is not given the prominence it deserves.</a:t>
            </a:r>
          </a:p>
          <a:p>
            <a:pPr marL="285750" indent="-285750">
              <a:buFont typeface="Arial" panose="020B0604020202020204" pitchFamily="34" charset="0"/>
              <a:buChar char="•"/>
            </a:pPr>
            <a:r>
              <a:rPr lang="en-US" sz="1400" dirty="0" smtClean="0"/>
              <a:t>We’re asking providers on the front </a:t>
            </a:r>
            <a:r>
              <a:rPr lang="en-US" sz="1400" dirty="0"/>
              <a:t>line </a:t>
            </a:r>
            <a:r>
              <a:rPr lang="en-US" sz="1400" dirty="0" smtClean="0"/>
              <a:t>to do something that they didn’t learn about in school. </a:t>
            </a:r>
          </a:p>
          <a:p>
            <a:pPr marL="285750" indent="-285750">
              <a:buFont typeface="Arial" panose="020B0604020202020204" pitchFamily="34" charset="0"/>
              <a:buChar char="•"/>
            </a:pPr>
            <a:r>
              <a:rPr lang="en-US" sz="1400" dirty="0" smtClean="0"/>
              <a:t>Since these fundamental </a:t>
            </a:r>
            <a:r>
              <a:rPr lang="en-US" sz="1400" dirty="0"/>
              <a:t>concepts for quality </a:t>
            </a:r>
            <a:r>
              <a:rPr lang="en-US" sz="1400" dirty="0" smtClean="0"/>
              <a:t>improvement aren’t taught, you have to establish that foundation before you can even get to using this type of knowledge to change workflow.</a:t>
            </a:r>
          </a:p>
          <a:p>
            <a:pPr marL="285750" indent="-285750">
              <a:buFont typeface="Arial" panose="020B0604020202020204" pitchFamily="34" charset="0"/>
              <a:buChar char="•"/>
            </a:pPr>
            <a:r>
              <a:rPr lang="en-US" sz="1400" dirty="0" smtClean="0"/>
              <a:t>(Example: The blood pressure medication story.)</a:t>
            </a:r>
          </a:p>
        </p:txBody>
      </p:sp>
      <p:sp>
        <p:nvSpPr>
          <p:cNvPr id="4" name="Slide Number Placeholder 3"/>
          <p:cNvSpPr>
            <a:spLocks noGrp="1"/>
          </p:cNvSpPr>
          <p:nvPr>
            <p:ph type="sldNum" sz="quarter" idx="10"/>
          </p:nvPr>
        </p:nvSpPr>
        <p:spPr/>
        <p:txBody>
          <a:bodyPr/>
          <a:lstStyle/>
          <a:p>
            <a:fld id="{BB2FF4FA-FE94-49C2-B4B5-55FACC608087}" type="slidenum">
              <a:rPr lang="en-US" smtClean="0"/>
              <a:t>27</a:t>
            </a:fld>
            <a:endParaRPr lang="en-US"/>
          </a:p>
        </p:txBody>
      </p:sp>
    </p:spTree>
    <p:extLst>
      <p:ext uri="{BB962C8B-B14F-4D97-AF65-F5344CB8AC3E}">
        <p14:creationId xmlns:p14="http://schemas.microsoft.com/office/powerpoint/2010/main" val="35424225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FF4FA-FE94-49C2-B4B5-55FACC608087}" type="slidenum">
              <a:rPr lang="en-US" smtClean="0"/>
              <a:t>28</a:t>
            </a:fld>
            <a:endParaRPr lang="en-US"/>
          </a:p>
        </p:txBody>
      </p:sp>
    </p:spTree>
    <p:extLst>
      <p:ext uri="{BB962C8B-B14F-4D97-AF65-F5344CB8AC3E}">
        <p14:creationId xmlns:p14="http://schemas.microsoft.com/office/powerpoint/2010/main" val="2400108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83777E-AF13-4AF1-AD3C-03397E9E509F}" type="slidenum">
              <a:rPr lang="en-US" smtClean="0"/>
              <a:t>29</a:t>
            </a:fld>
            <a:endParaRPr lang="en-US"/>
          </a:p>
        </p:txBody>
      </p:sp>
    </p:spTree>
    <p:extLst>
      <p:ext uri="{BB962C8B-B14F-4D97-AF65-F5344CB8AC3E}">
        <p14:creationId xmlns:p14="http://schemas.microsoft.com/office/powerpoint/2010/main" val="1826516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Title of Presentation</a:t>
            </a:r>
            <a:endParaRPr lang="en-US" dirty="0"/>
          </a:p>
        </p:txBody>
      </p:sp>
      <p:sp>
        <p:nvSpPr>
          <p:cNvPr id="3" name="Content Placeholder 2"/>
          <p:cNvSpPr>
            <a:spLocks noGrp="1"/>
          </p:cNvSpPr>
          <p:nvPr>
            <p:ph idx="1" hasCustomPrompt="1"/>
          </p:nvPr>
        </p:nvSpPr>
        <p:spPr/>
        <p:txBody>
          <a:bodyPr/>
          <a:lstStyle>
            <a:lvl1pPr>
              <a:defRPr baseline="0"/>
            </a:lvl1pPr>
          </a:lstStyle>
          <a:p>
            <a:pPr lvl="0"/>
            <a:r>
              <a:rPr lang="en-US" dirty="0" smtClean="0"/>
              <a:t>Author and Date </a:t>
            </a:r>
          </a:p>
        </p:txBody>
      </p:sp>
      <p:sp>
        <p:nvSpPr>
          <p:cNvPr id="4" name="Date Placeholder 3"/>
          <p:cNvSpPr>
            <a:spLocks noGrp="1"/>
          </p:cNvSpPr>
          <p:nvPr>
            <p:ph type="dt" sz="half" idx="10"/>
          </p:nvPr>
        </p:nvSpPr>
        <p:spPr/>
        <p:txBody>
          <a:bodyPr/>
          <a:lstStyle/>
          <a:p>
            <a:fld id="{7909AFB4-4018-49A5-8222-5D7F98933BD5}" type="datetimeFigureOut">
              <a:rPr lang="en-US" smtClean="0"/>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3D78BF-CF32-4EAD-A625-CCA86C9E598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09AFB4-4018-49A5-8222-5D7F98933BD5}" type="datetimeFigureOut">
              <a:rPr lang="en-US" smtClean="0"/>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3D78BF-CF32-4EAD-A625-CCA86C9E598B}" type="slidenum">
              <a:rPr lang="en-US" smtClean="0"/>
              <a:t>‹#›</a:t>
            </a:fld>
            <a:endParaRPr lang="en-US"/>
          </a:p>
        </p:txBody>
      </p:sp>
    </p:spTree>
    <p:extLst>
      <p:ext uri="{BB962C8B-B14F-4D97-AF65-F5344CB8AC3E}">
        <p14:creationId xmlns:p14="http://schemas.microsoft.com/office/powerpoint/2010/main" val="2002804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352800"/>
            <a:ext cx="7772400" cy="1295400"/>
          </a:xfrm>
        </p:spPr>
        <p:txBody>
          <a:bodyPr/>
          <a:lstStyle>
            <a:lvl1pPr algn="ctr">
              <a:defRPr/>
            </a:lvl1pPr>
          </a:lstStyle>
          <a:p>
            <a:r>
              <a:rPr lang="en-US" dirty="0" smtClean="0"/>
              <a:t>Title of Presentation</a:t>
            </a:r>
            <a:endParaRPr lang="en-US" dirty="0"/>
          </a:p>
        </p:txBody>
      </p:sp>
      <p:sp>
        <p:nvSpPr>
          <p:cNvPr id="3" name="Subtitle 2"/>
          <p:cNvSpPr>
            <a:spLocks noGrp="1"/>
          </p:cNvSpPr>
          <p:nvPr>
            <p:ph type="subTitle" idx="1" hasCustomPrompt="1"/>
          </p:nvPr>
        </p:nvSpPr>
        <p:spPr>
          <a:xfrm>
            <a:off x="1371600" y="4876800"/>
            <a:ext cx="6400800" cy="762000"/>
          </a:xfrm>
        </p:spPr>
        <p:txBody>
          <a:bodyPr/>
          <a:lstStyle>
            <a:lvl1pPr marL="0" indent="0" algn="ctr">
              <a:buNone/>
              <a:defRPr b="1">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Author and Date</a:t>
            </a:r>
            <a:endParaRPr lang="en-US" dirty="0"/>
          </a:p>
        </p:txBody>
      </p:sp>
      <p:sp>
        <p:nvSpPr>
          <p:cNvPr id="4" name="Date Placeholder 3"/>
          <p:cNvSpPr>
            <a:spLocks noGrp="1"/>
          </p:cNvSpPr>
          <p:nvPr>
            <p:ph type="dt" sz="half" idx="10"/>
          </p:nvPr>
        </p:nvSpPr>
        <p:spPr/>
        <p:txBody>
          <a:bodyPr/>
          <a:lstStyle/>
          <a:p>
            <a:fld id="{8369CEEB-D5BD-4BA4-9F0F-BBFD9BD91A1F}"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4C657-53BA-4C64-8161-364EC652DC5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69CEEB-D5BD-4BA4-9F0F-BBFD9BD91A1F}"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4C657-53BA-4C64-8161-364EC652DC5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69CEEB-D5BD-4BA4-9F0F-BBFD9BD91A1F}"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4C657-53BA-4C64-8161-364EC652DC5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69CEEB-D5BD-4BA4-9F0F-BBFD9BD91A1F}" type="datetimeFigureOut">
              <a:rPr lang="en-US" smtClean="0"/>
              <a:pPr/>
              <a:t>4/11/2014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B4C657-53BA-4C64-8161-364EC652DC5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69CEEB-D5BD-4BA4-9F0F-BBFD9BD91A1F}" type="datetimeFigureOut">
              <a:rPr lang="en-US" smtClean="0"/>
              <a:pPr/>
              <a:t>4/11/2014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B4C657-53BA-4C64-8161-364EC652DC5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369CEEB-D5BD-4BA4-9F0F-BBFD9BD91A1F}" type="datetimeFigureOut">
              <a:rPr lang="en-US" smtClean="0"/>
              <a:pPr/>
              <a:t>4/11/2014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B4C657-53BA-4C64-8161-364EC652DC5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69CEEB-D5BD-4BA4-9F0F-BBFD9BD91A1F}" type="datetimeFigureOut">
              <a:rPr lang="en-US" smtClean="0"/>
              <a:pPr/>
              <a:t>4/11/2014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B4C657-53BA-4C64-8161-364EC652DC5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69CEEB-D5BD-4BA4-9F0F-BBFD9BD91A1F}" type="datetimeFigureOut">
              <a:rPr lang="en-US" smtClean="0"/>
              <a:pPr/>
              <a:t>4/11/2014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B4C657-53BA-4C64-8161-364EC652DC5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69CEEB-D5BD-4BA4-9F0F-BBFD9BD91A1F}"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4C657-53BA-4C64-8161-364EC652DC5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69CEEB-D5BD-4BA4-9F0F-BBFD9BD91A1F}"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4C657-53BA-4C64-8161-364EC652DC57}"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6697663" cy="8763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76400"/>
            <a:ext cx="3919538" cy="2895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1538" y="1676400"/>
            <a:ext cx="3921125" cy="2895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928335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6697663" cy="8763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76400"/>
            <a:ext cx="3919538" cy="2895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81538" y="1676400"/>
            <a:ext cx="3921125" cy="2895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94392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200400"/>
            <a:ext cx="8229600" cy="1600200"/>
          </a:xfrm>
          <a:prstGeom prst="rect">
            <a:avLst/>
          </a:prstGeom>
        </p:spPr>
        <p:txBody>
          <a:bodyPr vert="horz" lIns="91440" tIns="45720" rIns="91440" bIns="45720" rtlCol="0" anchor="ctr">
            <a:normAutofit/>
          </a:bodyPr>
          <a:lstStyle/>
          <a:p>
            <a:r>
              <a:rPr lang="en-US" dirty="0" smtClean="0"/>
              <a:t>Title of Presentation</a:t>
            </a:r>
            <a:endParaRPr lang="en-US" dirty="0"/>
          </a:p>
        </p:txBody>
      </p:sp>
      <p:sp>
        <p:nvSpPr>
          <p:cNvPr id="3" name="Text Placeholder 2"/>
          <p:cNvSpPr>
            <a:spLocks noGrp="1"/>
          </p:cNvSpPr>
          <p:nvPr>
            <p:ph type="body" idx="1"/>
          </p:nvPr>
        </p:nvSpPr>
        <p:spPr>
          <a:xfrm>
            <a:off x="457200" y="4953000"/>
            <a:ext cx="8229600" cy="1173163"/>
          </a:xfrm>
          <a:prstGeom prst="rect">
            <a:avLst/>
          </a:prstGeom>
        </p:spPr>
        <p:txBody>
          <a:bodyPr vert="horz" lIns="91440" tIns="45720" rIns="91440" bIns="45720" rtlCol="0">
            <a:normAutofit/>
          </a:bodyPr>
          <a:lstStyle/>
          <a:p>
            <a:pPr lvl="0"/>
            <a:r>
              <a:rPr lang="en-US" dirty="0" smtClean="0"/>
              <a:t>Author and Date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09AFB4-4018-49A5-8222-5D7F98933BD5}" type="datetimeFigureOut">
              <a:rPr lang="en-US" smtClean="0"/>
              <a:t>4/11/2014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3D78BF-CF32-4EAD-A625-CCA86C9E598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defTabSz="914400" rtl="0" eaLnBrk="1" latinLnBrk="0" hangingPunct="1">
        <a:spcBef>
          <a:spcPct val="0"/>
        </a:spcBef>
        <a:buNone/>
        <a:defRPr sz="3600" b="1" kern="1200">
          <a:solidFill>
            <a:schemeClr val="accent1"/>
          </a:solidFill>
          <a:latin typeface="Arial" pitchFamily="34" charset="0"/>
          <a:ea typeface="+mj-ea"/>
          <a:cs typeface="Arial" pitchFamily="34" charset="0"/>
        </a:defRPr>
      </a:lvl1pPr>
    </p:titleStyle>
    <p:bodyStyle>
      <a:lvl1pPr marL="342900" indent="-342900" algn="ctr" defTabSz="914400" rtl="0" eaLnBrk="1" latinLnBrk="0" hangingPunct="1">
        <a:spcBef>
          <a:spcPct val="20000"/>
        </a:spcBef>
        <a:buFont typeface="Arial" pitchFamily="34" charset="0"/>
        <a:buNone/>
        <a:defRPr sz="2800" b="1" kern="1200" baseline="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00200" y="274638"/>
            <a:ext cx="7086600" cy="868362"/>
          </a:xfrm>
          <a:prstGeom prst="rect">
            <a:avLst/>
          </a:prstGeom>
        </p:spPr>
        <p:txBody>
          <a:bodyPr vert="horz" lIns="91440" tIns="45720" rIns="91440" bIns="45720" rtlCol="0" anchor="ctr">
            <a:normAutofit/>
          </a:bodyPr>
          <a:lstStyle/>
          <a:p>
            <a:r>
              <a:rPr lang="en-US" dirty="0" smtClean="0"/>
              <a:t>Title goes here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69CEEB-D5BD-4BA4-9F0F-BBFD9BD91A1F}" type="datetimeFigureOut">
              <a:rPr lang="en-US" smtClean="0"/>
              <a:pPr/>
              <a:t>4/11/2014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B4C657-53BA-4C64-8161-364EC652DC5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latinLnBrk="0" hangingPunct="1">
        <a:spcBef>
          <a:spcPct val="0"/>
        </a:spcBef>
        <a:buNone/>
        <a:defRPr sz="3600" b="1" kern="1200" baseline="0">
          <a:solidFill>
            <a:schemeClr val="accent1"/>
          </a:solidFill>
          <a:latin typeface="+mj-lt"/>
          <a:ea typeface="+mj-ea"/>
          <a:cs typeface="+mj-cs"/>
        </a:defRPr>
      </a:lvl1pPr>
    </p:titleStyle>
    <p:bodyStyle>
      <a:lvl1pPr marL="342900" indent="-342900" algn="l" defTabSz="914400" rtl="0" eaLnBrk="1" latinLnBrk="0" hangingPunct="1">
        <a:spcBef>
          <a:spcPct val="20000"/>
        </a:spcBef>
        <a:buClr>
          <a:schemeClr val="tx2"/>
        </a:buClr>
        <a:buSzPct val="150000"/>
        <a:buFont typeface="Arial" pitchFamily="34" charset="0"/>
        <a:buChar char="•"/>
        <a:defRPr sz="2800" kern="1200">
          <a:solidFill>
            <a:schemeClr val="tx1"/>
          </a:solidFill>
          <a:latin typeface="+mn-lt"/>
          <a:ea typeface="+mn-ea"/>
          <a:cs typeface="+mn-cs"/>
        </a:defRPr>
      </a:lvl1pPr>
      <a:lvl2pPr marL="685800" indent="-338138" algn="l" defTabSz="914400" rtl="0" eaLnBrk="1" latinLnBrk="0" hangingPunct="1">
        <a:spcBef>
          <a:spcPct val="20000"/>
        </a:spcBef>
        <a:buClr>
          <a:schemeClr val="tx2">
            <a:lumMod val="60000"/>
            <a:lumOff val="40000"/>
          </a:schemeClr>
        </a:buClr>
        <a:buSzPct val="80000"/>
        <a:buFont typeface="Arial" pitchFamily="34" charset="0"/>
        <a:buChar char="►"/>
        <a:defRPr sz="2400" kern="1200">
          <a:solidFill>
            <a:schemeClr val="tx1"/>
          </a:solidFill>
          <a:latin typeface="+mn-lt"/>
          <a:ea typeface="+mn-ea"/>
          <a:cs typeface="+mn-cs"/>
        </a:defRPr>
      </a:lvl2pPr>
      <a:lvl3pPr marL="969963" indent="-284163"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hyperlink" Target="http://www.ahrq.gov/professionals/systems/hospital/engagingfamilies/patfamilyengageguide/index.html"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6.png"/><Relationship Id="rId7"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Patient Safety: </a:t>
            </a:r>
            <a:br>
              <a:rPr lang="en-US" dirty="0" smtClean="0"/>
            </a:br>
            <a:r>
              <a:rPr lang="en-US" dirty="0" smtClean="0"/>
              <a:t>Generating and Using Evidence                                  to Make Health Care Safer</a:t>
            </a:r>
            <a:endParaRPr lang="en-US" dirty="0"/>
          </a:p>
        </p:txBody>
      </p:sp>
      <p:sp>
        <p:nvSpPr>
          <p:cNvPr id="3" name="Subtitle 2"/>
          <p:cNvSpPr>
            <a:spLocks noGrp="1"/>
          </p:cNvSpPr>
          <p:nvPr>
            <p:ph type="subTitle" idx="1"/>
          </p:nvPr>
        </p:nvSpPr>
        <p:spPr/>
        <p:txBody>
          <a:bodyPr>
            <a:normAutofit fontScale="85000" lnSpcReduction="10000"/>
          </a:bodyPr>
          <a:lstStyle/>
          <a:p>
            <a:r>
              <a:rPr lang="en-US" sz="2600" b="0" dirty="0" smtClean="0"/>
              <a:t>Jeff Brady, MD, MPH</a:t>
            </a:r>
          </a:p>
          <a:p>
            <a:r>
              <a:rPr lang="en-US" sz="1800" b="0" dirty="0" smtClean="0"/>
              <a:t>Director, Center </a:t>
            </a:r>
            <a:r>
              <a:rPr lang="en-US" sz="1800" b="0" dirty="0"/>
              <a:t>for Quality Improvement and Patient </a:t>
            </a:r>
            <a:r>
              <a:rPr lang="en-US" sz="1800" b="0" dirty="0" smtClean="0"/>
              <a:t>Safety (CQuIPS)</a:t>
            </a:r>
          </a:p>
          <a:p>
            <a:r>
              <a:rPr lang="en-US" sz="2600" dirty="0" smtClean="0"/>
              <a:t>Agency for Healthcare Research and Quality</a:t>
            </a:r>
          </a:p>
          <a:p>
            <a:endParaRPr lang="en-US" sz="1100" b="0" dirty="0" smtClean="0"/>
          </a:p>
          <a:p>
            <a:r>
              <a:rPr lang="en-US" sz="2000" b="0" dirty="0" smtClean="0"/>
              <a:t>Massachusetts Patient Safety Forum</a:t>
            </a:r>
          </a:p>
          <a:p>
            <a:r>
              <a:rPr lang="en-US" sz="2000" b="0" dirty="0" smtClean="0"/>
              <a:t>Burlington, MA – April 7, 2014</a:t>
            </a:r>
          </a:p>
        </p:txBody>
      </p:sp>
    </p:spTree>
    <p:extLst>
      <p:ext uri="{BB962C8B-B14F-4D97-AF65-F5344CB8AC3E}">
        <p14:creationId xmlns:p14="http://schemas.microsoft.com/office/powerpoint/2010/main" val="38217916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a:t>Producing and Using Evidence to </a:t>
            </a:r>
            <a:r>
              <a:rPr lang="en-US" dirty="0" smtClean="0"/>
              <a:t>                 Make </a:t>
            </a:r>
            <a:r>
              <a:rPr lang="en-US" dirty="0"/>
              <a:t>Health Care </a:t>
            </a:r>
            <a:r>
              <a:rPr lang="en-US" dirty="0" smtClean="0"/>
              <a:t>Safer</a:t>
            </a:r>
          </a:p>
          <a:p>
            <a:endParaRPr lang="en-US" dirty="0" smtClean="0"/>
          </a:p>
          <a:p>
            <a:r>
              <a:rPr lang="en-US" dirty="0" smtClean="0"/>
              <a:t>Promoting </a:t>
            </a:r>
            <a:r>
              <a:rPr lang="en-US" dirty="0"/>
              <a:t>Change in Health Care Delivery </a:t>
            </a:r>
          </a:p>
          <a:p>
            <a:pPr lvl="1"/>
            <a:r>
              <a:rPr lang="en-US" dirty="0"/>
              <a:t>Focus on local capacity </a:t>
            </a:r>
            <a:endParaRPr lang="en-US" dirty="0" smtClean="0"/>
          </a:p>
          <a:p>
            <a:endParaRPr lang="en-US" dirty="0" smtClean="0"/>
          </a:p>
          <a:p>
            <a:r>
              <a:rPr lang="en-US" dirty="0" smtClean="0"/>
              <a:t>Supporting </a:t>
            </a:r>
            <a:r>
              <a:rPr lang="en-US" dirty="0"/>
              <a:t>Local Solutions and National Goals</a:t>
            </a:r>
          </a:p>
          <a:p>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053" y="5308386"/>
            <a:ext cx="7700865" cy="1321014"/>
          </a:xfrm>
          <a:prstGeom prst="rect">
            <a:avLst/>
          </a:prstGeom>
          <a:scene3d>
            <a:camera prst="perspectiveRelaxedModerately"/>
            <a:lightRig rig="threePt" dir="t"/>
          </a:scene3d>
        </p:spPr>
      </p:pic>
    </p:spTree>
    <p:extLst>
      <p:ext uri="{BB962C8B-B14F-4D97-AF65-F5344CB8AC3E}">
        <p14:creationId xmlns:p14="http://schemas.microsoft.com/office/powerpoint/2010/main" val="13978019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8000" y="2133600"/>
            <a:ext cx="7924800" cy="3046988"/>
          </a:xfrm>
          <a:prstGeom prst="rect">
            <a:avLst/>
          </a:prstGeom>
        </p:spPr>
        <p:txBody>
          <a:bodyPr wrap="square">
            <a:spAutoFit/>
          </a:bodyPr>
          <a:lstStyle/>
          <a:p>
            <a:pPr algn="ctr"/>
            <a:r>
              <a:rPr lang="en-US" sz="3200" dirty="0" smtClean="0"/>
              <a:t>To </a:t>
            </a:r>
            <a:r>
              <a:rPr lang="en-US" sz="3200" dirty="0"/>
              <a:t>produce evidence to make health care safer, higher quality, more accessible, equitable, and affordable, and to work with HHS and other partners to make sure that the evidence is understood and used.</a:t>
            </a:r>
          </a:p>
          <a:p>
            <a:pPr algn="ctr"/>
            <a:endParaRPr lang="en-US" sz="3200" dirty="0"/>
          </a:p>
        </p:txBody>
      </p:sp>
      <p:sp>
        <p:nvSpPr>
          <p:cNvPr id="6" name="TextBox 5"/>
          <p:cNvSpPr txBox="1"/>
          <p:nvPr/>
        </p:nvSpPr>
        <p:spPr>
          <a:xfrm>
            <a:off x="1143000" y="482025"/>
            <a:ext cx="7162800" cy="584775"/>
          </a:xfrm>
          <a:prstGeom prst="rect">
            <a:avLst/>
          </a:prstGeom>
          <a:noFill/>
        </p:spPr>
        <p:txBody>
          <a:bodyPr wrap="square" rtlCol="0">
            <a:spAutoFit/>
          </a:bodyPr>
          <a:lstStyle/>
          <a:p>
            <a:pPr algn="ctr"/>
            <a:r>
              <a:rPr lang="en-US" sz="3200" b="1" dirty="0" smtClean="0">
                <a:solidFill>
                  <a:srgbClr val="4F81BD"/>
                </a:solidFill>
              </a:rPr>
              <a:t>AHRQ’s New Mission</a:t>
            </a:r>
            <a:endParaRPr lang="en-US" dirty="0"/>
          </a:p>
        </p:txBody>
      </p:sp>
    </p:spTree>
    <p:extLst>
      <p:ext uri="{BB962C8B-B14F-4D97-AF65-F5344CB8AC3E}">
        <p14:creationId xmlns:p14="http://schemas.microsoft.com/office/powerpoint/2010/main" val="4142615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AHRQ Priority #2: Produce Evidence to Make Health Care Safer</a:t>
            </a:r>
            <a:endParaRPr lang="en-US" dirty="0"/>
          </a:p>
        </p:txBody>
      </p:sp>
      <p:graphicFrame>
        <p:nvGraphicFramePr>
          <p:cNvPr id="7" name="Diagram 6"/>
          <p:cNvGraphicFramePr/>
          <p:nvPr>
            <p:extLst>
              <p:ext uri="{D42A27DB-BD31-4B8C-83A1-F6EECF244321}">
                <p14:modId xmlns:p14="http://schemas.microsoft.com/office/powerpoint/2010/main" val="2815955830"/>
              </p:ext>
            </p:extLst>
          </p:nvPr>
        </p:nvGraphicFramePr>
        <p:xfrm>
          <a:off x="1600200" y="1447800"/>
          <a:ext cx="60960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905456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Patient Safety Topics</a:t>
            </a:r>
          </a:p>
        </p:txBody>
      </p:sp>
      <p:sp>
        <p:nvSpPr>
          <p:cNvPr id="3" name="Content Placeholder 2"/>
          <p:cNvSpPr>
            <a:spLocks noGrp="1"/>
          </p:cNvSpPr>
          <p:nvPr>
            <p:ph idx="1"/>
          </p:nvPr>
        </p:nvSpPr>
        <p:spPr>
          <a:xfrm>
            <a:off x="457200" y="1447800"/>
            <a:ext cx="8229600" cy="5029200"/>
          </a:xfrm>
        </p:spPr>
        <p:txBody>
          <a:bodyPr>
            <a:normAutofit/>
          </a:bodyPr>
          <a:lstStyle/>
          <a:p>
            <a:pPr>
              <a:lnSpc>
                <a:spcPct val="100000"/>
              </a:lnSpc>
              <a:defRPr/>
            </a:pPr>
            <a:r>
              <a:rPr lang="en-US" sz="2000" dirty="0" smtClean="0"/>
              <a:t>Healthcare Acquired </a:t>
            </a:r>
            <a:r>
              <a:rPr lang="en-US" sz="2000" dirty="0"/>
              <a:t>Conditions (HACs)</a:t>
            </a:r>
          </a:p>
          <a:p>
            <a:pPr lvl="1">
              <a:defRPr/>
            </a:pPr>
            <a:r>
              <a:rPr lang="en-US" sz="1800" dirty="0"/>
              <a:t>Healthcare-associated infections (HAIs) </a:t>
            </a:r>
          </a:p>
          <a:p>
            <a:pPr lvl="1">
              <a:defRPr/>
            </a:pPr>
            <a:r>
              <a:rPr lang="en-US" sz="1800" dirty="0"/>
              <a:t>Safe medication use </a:t>
            </a:r>
          </a:p>
          <a:p>
            <a:pPr>
              <a:lnSpc>
                <a:spcPct val="100000"/>
              </a:lnSpc>
              <a:defRPr/>
            </a:pPr>
            <a:r>
              <a:rPr lang="en-US" sz="2000" dirty="0"/>
              <a:t>Patient safety practices</a:t>
            </a:r>
          </a:p>
          <a:p>
            <a:pPr lvl="1">
              <a:lnSpc>
                <a:spcPct val="100000"/>
              </a:lnSpc>
              <a:defRPr/>
            </a:pPr>
            <a:r>
              <a:rPr lang="en-US" sz="1800" dirty="0"/>
              <a:t>HAC-specific (e.g., HAIs, falls, pressure ulcers, VTE, etc.)</a:t>
            </a:r>
          </a:p>
          <a:p>
            <a:pPr lvl="1">
              <a:lnSpc>
                <a:spcPct val="100000"/>
              </a:lnSpc>
              <a:defRPr/>
            </a:pPr>
            <a:r>
              <a:rPr lang="en-US" sz="1800" dirty="0"/>
              <a:t>Teamwork in health care</a:t>
            </a:r>
          </a:p>
          <a:p>
            <a:pPr lvl="1">
              <a:lnSpc>
                <a:spcPct val="100000"/>
              </a:lnSpc>
              <a:defRPr/>
            </a:pPr>
            <a:r>
              <a:rPr lang="en-US" sz="1800" dirty="0"/>
              <a:t>Care coordination </a:t>
            </a:r>
          </a:p>
          <a:p>
            <a:pPr>
              <a:lnSpc>
                <a:spcPct val="100000"/>
              </a:lnSpc>
              <a:defRPr/>
            </a:pPr>
            <a:r>
              <a:rPr lang="en-US" sz="2000" dirty="0"/>
              <a:t>Patient and family engagement </a:t>
            </a:r>
          </a:p>
          <a:p>
            <a:pPr>
              <a:lnSpc>
                <a:spcPct val="100000"/>
              </a:lnSpc>
              <a:defRPr/>
            </a:pPr>
            <a:r>
              <a:rPr lang="en-US" sz="2000" dirty="0"/>
              <a:t>Human and environmental factors </a:t>
            </a:r>
          </a:p>
          <a:p>
            <a:pPr lvl="1">
              <a:lnSpc>
                <a:spcPct val="100000"/>
              </a:lnSpc>
              <a:defRPr/>
            </a:pPr>
            <a:r>
              <a:rPr lang="en-US" sz="1800" dirty="0"/>
              <a:t>Health care simulation </a:t>
            </a:r>
          </a:p>
          <a:p>
            <a:pPr lvl="1">
              <a:lnSpc>
                <a:spcPct val="100000"/>
              </a:lnSpc>
              <a:defRPr/>
            </a:pPr>
            <a:r>
              <a:rPr lang="en-US" sz="1800" dirty="0"/>
              <a:t>Diagnostic performance </a:t>
            </a:r>
          </a:p>
          <a:p>
            <a:pPr lvl="1">
              <a:lnSpc>
                <a:spcPct val="100000"/>
              </a:lnSpc>
              <a:defRPr/>
            </a:pPr>
            <a:r>
              <a:rPr lang="en-US" sz="1800" dirty="0"/>
              <a:t>Health care facility design </a:t>
            </a:r>
          </a:p>
          <a:p>
            <a:pPr>
              <a:lnSpc>
                <a:spcPct val="100000"/>
              </a:lnSpc>
              <a:defRPr/>
            </a:pPr>
            <a:r>
              <a:rPr lang="en-US" sz="2000" dirty="0"/>
              <a:t>Patient safety and medical liability </a:t>
            </a:r>
          </a:p>
          <a:p>
            <a:pPr>
              <a:lnSpc>
                <a:spcPct val="100000"/>
              </a:lnSpc>
              <a:defRPr/>
            </a:pPr>
            <a:r>
              <a:rPr lang="en-US" sz="2000" dirty="0"/>
              <a:t>Patient safety measurement (reporting, surveillance, data analysis) </a:t>
            </a:r>
            <a:endParaRPr lang="en-US" dirty="0"/>
          </a:p>
        </p:txBody>
      </p:sp>
    </p:spTree>
    <p:extLst>
      <p:ext uri="{BB962C8B-B14F-4D97-AF65-F5344CB8AC3E}">
        <p14:creationId xmlns:p14="http://schemas.microsoft.com/office/powerpoint/2010/main" val="19467139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Patient Safety Grant Mechanisms </a:t>
            </a:r>
          </a:p>
        </p:txBody>
      </p:sp>
      <p:graphicFrame>
        <p:nvGraphicFramePr>
          <p:cNvPr id="5" name="Content Placeholder 3"/>
          <p:cNvGraphicFramePr>
            <a:graphicFrameLocks/>
          </p:cNvGraphicFramePr>
          <p:nvPr>
            <p:extLst>
              <p:ext uri="{D42A27DB-BD31-4B8C-83A1-F6EECF244321}">
                <p14:modId xmlns:p14="http://schemas.microsoft.com/office/powerpoint/2010/main" val="2034156382"/>
              </p:ext>
            </p:extLst>
          </p:nvPr>
        </p:nvGraphicFramePr>
        <p:xfrm>
          <a:off x="0" y="685800"/>
          <a:ext cx="88392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228600" y="4114800"/>
            <a:ext cx="8763000" cy="2585323"/>
          </a:xfrm>
          <a:prstGeom prst="rect">
            <a:avLst/>
          </a:prstGeom>
          <a:noFill/>
        </p:spPr>
        <p:txBody>
          <a:bodyPr numCol="3">
            <a:spAutoFit/>
          </a:bodyPr>
          <a:lstStyle/>
          <a:p>
            <a:pPr>
              <a:defRPr/>
            </a:pPr>
            <a:r>
              <a:rPr lang="en-US" sz="1600" b="1" u="sng" dirty="0">
                <a:solidFill>
                  <a:schemeClr val="accent5"/>
                </a:solidFill>
                <a:latin typeface="+mn-lt"/>
              </a:rPr>
              <a:t>Training/Career Development</a:t>
            </a:r>
          </a:p>
          <a:p>
            <a:pPr>
              <a:defRPr/>
            </a:pPr>
            <a:endParaRPr lang="en-US" sz="1800" dirty="0">
              <a:latin typeface="+mn-lt"/>
            </a:endParaRPr>
          </a:p>
          <a:p>
            <a:pPr>
              <a:buFont typeface="Arial" pitchFamily="34" charset="0"/>
              <a:buChar char="•"/>
              <a:defRPr/>
            </a:pPr>
            <a:r>
              <a:rPr lang="en-US" sz="1600" dirty="0">
                <a:latin typeface="+mn-lt"/>
              </a:rPr>
              <a:t>  K01, K02, K08 –                   </a:t>
            </a:r>
          </a:p>
          <a:p>
            <a:pPr>
              <a:defRPr/>
            </a:pPr>
            <a:r>
              <a:rPr lang="en-US" sz="1600" dirty="0">
                <a:latin typeface="+mn-lt"/>
              </a:rPr>
              <a:t>   Research Career and  </a:t>
            </a:r>
          </a:p>
          <a:p>
            <a:pPr>
              <a:defRPr/>
            </a:pPr>
            <a:r>
              <a:rPr lang="en-US" sz="1600" dirty="0">
                <a:latin typeface="+mn-lt"/>
              </a:rPr>
              <a:t>   Mentorship</a:t>
            </a:r>
          </a:p>
          <a:p>
            <a:pPr>
              <a:defRPr/>
            </a:pPr>
            <a:endParaRPr lang="en-US" sz="1600" dirty="0">
              <a:latin typeface="+mn-lt"/>
            </a:endParaRPr>
          </a:p>
          <a:p>
            <a:pPr>
              <a:buFont typeface="Arial" pitchFamily="34" charset="0"/>
              <a:buChar char="•"/>
              <a:defRPr/>
            </a:pPr>
            <a:r>
              <a:rPr lang="en-US" sz="1600" dirty="0">
                <a:latin typeface="+mn-lt"/>
              </a:rPr>
              <a:t>  R36 – Health Services   </a:t>
            </a:r>
          </a:p>
          <a:p>
            <a:pPr>
              <a:defRPr/>
            </a:pPr>
            <a:r>
              <a:rPr lang="en-US" sz="1600" dirty="0">
                <a:latin typeface="+mn-lt"/>
              </a:rPr>
              <a:t>             Research </a:t>
            </a:r>
          </a:p>
          <a:p>
            <a:pPr>
              <a:defRPr/>
            </a:pPr>
            <a:r>
              <a:rPr lang="en-US" sz="1600" dirty="0">
                <a:latin typeface="+mn-lt"/>
              </a:rPr>
              <a:t>             Dissertations</a:t>
            </a:r>
          </a:p>
          <a:p>
            <a:pPr algn="ctr">
              <a:defRPr/>
            </a:pPr>
            <a:r>
              <a:rPr lang="en-US" sz="1600" dirty="0">
                <a:latin typeface="+mn-lt"/>
              </a:rPr>
              <a:t>                                                                   </a:t>
            </a:r>
            <a:r>
              <a:rPr lang="en-US" sz="1600" b="1" u="sng" dirty="0">
                <a:solidFill>
                  <a:srgbClr val="00B050"/>
                </a:solidFill>
                <a:latin typeface="+mn-lt"/>
              </a:rPr>
              <a:t>Health Services Research </a:t>
            </a:r>
          </a:p>
          <a:p>
            <a:pPr>
              <a:defRPr/>
            </a:pPr>
            <a:endParaRPr lang="en-US" sz="1800" dirty="0">
              <a:latin typeface="+mn-lt"/>
            </a:endParaRPr>
          </a:p>
          <a:p>
            <a:pPr>
              <a:buFont typeface="Arial" pitchFamily="34" charset="0"/>
              <a:buChar char="•"/>
              <a:defRPr/>
            </a:pPr>
            <a:r>
              <a:rPr lang="en-US" sz="1600" dirty="0">
                <a:latin typeface="+mn-lt"/>
              </a:rPr>
              <a:t>  R03 – Small Research </a:t>
            </a:r>
          </a:p>
          <a:p>
            <a:pPr>
              <a:defRPr/>
            </a:pPr>
            <a:r>
              <a:rPr lang="en-US" sz="1600" dirty="0">
                <a:latin typeface="+mn-lt"/>
              </a:rPr>
              <a:t>              Grants</a:t>
            </a:r>
          </a:p>
          <a:p>
            <a:pPr>
              <a:buFont typeface="Arial" pitchFamily="34" charset="0"/>
              <a:buChar char="•"/>
              <a:defRPr/>
            </a:pPr>
            <a:r>
              <a:rPr lang="en-US" sz="1600" dirty="0">
                <a:latin typeface="+mn-lt"/>
              </a:rPr>
              <a:t>  R01 – Large Research </a:t>
            </a:r>
          </a:p>
          <a:p>
            <a:pPr>
              <a:defRPr/>
            </a:pPr>
            <a:r>
              <a:rPr lang="en-US" sz="1600" dirty="0">
                <a:latin typeface="+mn-lt"/>
              </a:rPr>
              <a:t>             Grants</a:t>
            </a:r>
          </a:p>
          <a:p>
            <a:pPr>
              <a:buFont typeface="Arial" pitchFamily="34" charset="0"/>
              <a:buChar char="•"/>
              <a:defRPr/>
            </a:pPr>
            <a:r>
              <a:rPr lang="en-US" sz="1600" dirty="0">
                <a:latin typeface="+mn-lt"/>
              </a:rPr>
              <a:t>  R18 – Large Demonstration/ </a:t>
            </a:r>
          </a:p>
          <a:p>
            <a:pPr>
              <a:defRPr/>
            </a:pPr>
            <a:r>
              <a:rPr lang="en-US" sz="1600" dirty="0">
                <a:latin typeface="+mn-lt"/>
              </a:rPr>
              <a:t>              Dissemination Grants  </a:t>
            </a:r>
          </a:p>
          <a:p>
            <a:pPr>
              <a:defRPr/>
            </a:pPr>
            <a:r>
              <a:rPr lang="en-US" sz="1600" dirty="0">
                <a:latin typeface="+mn-lt"/>
              </a:rPr>
              <a:t>              (PIPS II, Simulation,    </a:t>
            </a:r>
          </a:p>
          <a:p>
            <a:pPr>
              <a:defRPr/>
            </a:pPr>
            <a:r>
              <a:rPr lang="en-US" sz="1600" dirty="0">
                <a:latin typeface="+mn-lt"/>
              </a:rPr>
              <a:t>               General)</a:t>
            </a:r>
          </a:p>
          <a:p>
            <a:pPr algn="ctr">
              <a:defRPr/>
            </a:pPr>
            <a:r>
              <a:rPr lang="en-US" sz="1600" b="1" u="sng" dirty="0">
                <a:solidFill>
                  <a:srgbClr val="F78647"/>
                </a:solidFill>
                <a:latin typeface="+mn-lt"/>
              </a:rPr>
              <a:t>Conferences</a:t>
            </a:r>
          </a:p>
          <a:p>
            <a:pPr>
              <a:defRPr/>
            </a:pPr>
            <a:endParaRPr lang="en-US" sz="1800" dirty="0">
              <a:latin typeface="+mn-lt"/>
            </a:endParaRPr>
          </a:p>
          <a:p>
            <a:pPr>
              <a:buFont typeface="Arial" pitchFamily="34" charset="0"/>
              <a:buChar char="•"/>
              <a:defRPr/>
            </a:pPr>
            <a:r>
              <a:rPr lang="en-US" sz="1600" dirty="0">
                <a:latin typeface="+mn-lt"/>
              </a:rPr>
              <a:t>  R13 – Small and Large </a:t>
            </a:r>
          </a:p>
          <a:p>
            <a:pPr>
              <a:defRPr/>
            </a:pPr>
            <a:r>
              <a:rPr lang="en-US" sz="1600" dirty="0">
                <a:latin typeface="+mn-lt"/>
              </a:rPr>
              <a:t>              Conference Grants</a:t>
            </a:r>
          </a:p>
          <a:p>
            <a:pPr>
              <a:defRPr/>
            </a:pPr>
            <a:r>
              <a:rPr lang="en-US" sz="1600" b="1" dirty="0"/>
              <a:t>   </a:t>
            </a:r>
          </a:p>
          <a:p>
            <a:pPr>
              <a:buFont typeface="Arial" pitchFamily="34" charset="0"/>
              <a:buChar char="•"/>
              <a:defRPr/>
            </a:pPr>
            <a:endParaRPr lang="en-US" sz="1600" dirty="0">
              <a:latin typeface="+mn-lt"/>
            </a:endParaRPr>
          </a:p>
        </p:txBody>
      </p:sp>
      <p:sp>
        <p:nvSpPr>
          <p:cNvPr id="7" name="TextBox 6"/>
          <p:cNvSpPr txBox="1"/>
          <p:nvPr/>
        </p:nvSpPr>
        <p:spPr>
          <a:xfrm>
            <a:off x="228600" y="3581400"/>
            <a:ext cx="685800" cy="400050"/>
          </a:xfrm>
          <a:prstGeom prst="rect">
            <a:avLst/>
          </a:prstGeom>
          <a:noFill/>
        </p:spPr>
        <p:txBody>
          <a:bodyPr>
            <a:spAutoFit/>
          </a:bodyPr>
          <a:lstStyle/>
          <a:p>
            <a:pPr>
              <a:defRPr/>
            </a:pPr>
            <a:r>
              <a:rPr lang="en-US" sz="2000" b="1" dirty="0">
                <a:solidFill>
                  <a:schemeClr val="accent1">
                    <a:lumMod val="75000"/>
                  </a:schemeClr>
                </a:solidFill>
                <a:effectLst>
                  <a:outerShdw blurRad="38100" dist="38100" dir="2700000" algn="tl">
                    <a:srgbClr val="000000">
                      <a:alpha val="43137"/>
                    </a:srgbClr>
                  </a:outerShdw>
                </a:effectLst>
                <a:latin typeface="+mj-lt"/>
              </a:rPr>
              <a:t>K01</a:t>
            </a:r>
          </a:p>
        </p:txBody>
      </p:sp>
      <p:sp>
        <p:nvSpPr>
          <p:cNvPr id="8" name="TextBox 7"/>
          <p:cNvSpPr txBox="1"/>
          <p:nvPr/>
        </p:nvSpPr>
        <p:spPr>
          <a:xfrm>
            <a:off x="609600" y="3124200"/>
            <a:ext cx="685800" cy="400050"/>
          </a:xfrm>
          <a:prstGeom prst="rect">
            <a:avLst/>
          </a:prstGeom>
          <a:noFill/>
        </p:spPr>
        <p:txBody>
          <a:bodyPr>
            <a:spAutoFit/>
          </a:bodyPr>
          <a:lstStyle/>
          <a:p>
            <a:pPr>
              <a:defRPr/>
            </a:pPr>
            <a:r>
              <a:rPr lang="en-US" sz="2000" b="1" dirty="0">
                <a:solidFill>
                  <a:schemeClr val="accent1">
                    <a:lumMod val="75000"/>
                  </a:schemeClr>
                </a:solidFill>
                <a:effectLst>
                  <a:outerShdw blurRad="38100" dist="38100" dir="2700000" algn="tl">
                    <a:srgbClr val="000000">
                      <a:alpha val="43137"/>
                    </a:srgbClr>
                  </a:outerShdw>
                </a:effectLst>
                <a:latin typeface="+mj-lt"/>
              </a:rPr>
              <a:t>K02</a:t>
            </a:r>
          </a:p>
        </p:txBody>
      </p:sp>
      <p:sp>
        <p:nvSpPr>
          <p:cNvPr id="9" name="TextBox 8"/>
          <p:cNvSpPr txBox="1"/>
          <p:nvPr/>
        </p:nvSpPr>
        <p:spPr>
          <a:xfrm>
            <a:off x="990600" y="2667000"/>
            <a:ext cx="685800" cy="400050"/>
          </a:xfrm>
          <a:prstGeom prst="rect">
            <a:avLst/>
          </a:prstGeom>
          <a:noFill/>
        </p:spPr>
        <p:txBody>
          <a:bodyPr>
            <a:spAutoFit/>
          </a:bodyPr>
          <a:lstStyle/>
          <a:p>
            <a:pPr>
              <a:defRPr/>
            </a:pPr>
            <a:r>
              <a:rPr lang="en-US" sz="2000" b="1" dirty="0">
                <a:solidFill>
                  <a:schemeClr val="accent1">
                    <a:lumMod val="75000"/>
                  </a:schemeClr>
                </a:solidFill>
                <a:effectLst>
                  <a:outerShdw blurRad="38100" dist="38100" dir="2700000" algn="tl">
                    <a:srgbClr val="000000">
                      <a:alpha val="43137"/>
                    </a:srgbClr>
                  </a:outerShdw>
                </a:effectLst>
                <a:latin typeface="+mj-lt"/>
              </a:rPr>
              <a:t>K08</a:t>
            </a:r>
          </a:p>
        </p:txBody>
      </p:sp>
      <p:sp>
        <p:nvSpPr>
          <p:cNvPr id="10" name="TextBox 9"/>
          <p:cNvSpPr txBox="1"/>
          <p:nvPr/>
        </p:nvSpPr>
        <p:spPr>
          <a:xfrm>
            <a:off x="1600200" y="2362200"/>
            <a:ext cx="685800" cy="400050"/>
          </a:xfrm>
          <a:prstGeom prst="rect">
            <a:avLst/>
          </a:prstGeom>
          <a:noFill/>
        </p:spPr>
        <p:txBody>
          <a:bodyPr>
            <a:spAutoFit/>
          </a:bodyPr>
          <a:lstStyle/>
          <a:p>
            <a:pPr>
              <a:defRPr/>
            </a:pPr>
            <a:r>
              <a:rPr lang="en-US" sz="2000" b="1" dirty="0">
                <a:solidFill>
                  <a:schemeClr val="accent1">
                    <a:lumMod val="75000"/>
                  </a:schemeClr>
                </a:solidFill>
                <a:effectLst>
                  <a:outerShdw blurRad="38100" dist="38100" dir="2700000" algn="tl">
                    <a:srgbClr val="000000">
                      <a:alpha val="43137"/>
                    </a:srgbClr>
                  </a:outerShdw>
                </a:effectLst>
                <a:latin typeface="+mj-lt"/>
              </a:rPr>
              <a:t>R36</a:t>
            </a:r>
          </a:p>
        </p:txBody>
      </p:sp>
      <p:sp>
        <p:nvSpPr>
          <p:cNvPr id="11" name="TextBox 10"/>
          <p:cNvSpPr txBox="1"/>
          <p:nvPr/>
        </p:nvSpPr>
        <p:spPr>
          <a:xfrm>
            <a:off x="2209800" y="2057400"/>
            <a:ext cx="685800" cy="400050"/>
          </a:xfrm>
          <a:prstGeom prst="rect">
            <a:avLst/>
          </a:prstGeom>
          <a:noFill/>
        </p:spPr>
        <p:txBody>
          <a:bodyPr>
            <a:spAutoFit/>
          </a:bodyPr>
          <a:lstStyle/>
          <a:p>
            <a:pPr>
              <a:defRPr/>
            </a:pPr>
            <a:r>
              <a:rPr lang="en-US" sz="2000" b="1" dirty="0">
                <a:solidFill>
                  <a:schemeClr val="accent1">
                    <a:lumMod val="75000"/>
                  </a:schemeClr>
                </a:solidFill>
                <a:effectLst>
                  <a:outerShdw blurRad="38100" dist="38100" dir="2700000" algn="tl">
                    <a:srgbClr val="000000">
                      <a:alpha val="43137"/>
                    </a:srgbClr>
                  </a:outerShdw>
                </a:effectLst>
                <a:latin typeface="+mj-lt"/>
              </a:rPr>
              <a:t>R03 </a:t>
            </a:r>
          </a:p>
        </p:txBody>
      </p:sp>
      <p:sp>
        <p:nvSpPr>
          <p:cNvPr id="12" name="TextBox 11"/>
          <p:cNvSpPr txBox="1"/>
          <p:nvPr/>
        </p:nvSpPr>
        <p:spPr>
          <a:xfrm>
            <a:off x="2971800" y="1828800"/>
            <a:ext cx="685800" cy="400050"/>
          </a:xfrm>
          <a:prstGeom prst="rect">
            <a:avLst/>
          </a:prstGeom>
          <a:noFill/>
        </p:spPr>
        <p:txBody>
          <a:bodyPr>
            <a:spAutoFit/>
          </a:bodyPr>
          <a:lstStyle/>
          <a:p>
            <a:pPr>
              <a:defRPr/>
            </a:pPr>
            <a:r>
              <a:rPr lang="en-US" sz="2000" b="1" dirty="0">
                <a:solidFill>
                  <a:schemeClr val="accent1">
                    <a:lumMod val="75000"/>
                  </a:schemeClr>
                </a:solidFill>
                <a:effectLst>
                  <a:outerShdw blurRad="38100" dist="38100" dir="2700000" algn="tl">
                    <a:srgbClr val="000000">
                      <a:alpha val="43137"/>
                    </a:srgbClr>
                  </a:outerShdw>
                </a:effectLst>
                <a:latin typeface="+mj-lt"/>
              </a:rPr>
              <a:t>R01</a:t>
            </a:r>
          </a:p>
        </p:txBody>
      </p:sp>
      <p:sp>
        <p:nvSpPr>
          <p:cNvPr id="13" name="TextBox 12"/>
          <p:cNvSpPr txBox="1"/>
          <p:nvPr/>
        </p:nvSpPr>
        <p:spPr>
          <a:xfrm>
            <a:off x="4343400" y="1676400"/>
            <a:ext cx="1219200" cy="400050"/>
          </a:xfrm>
          <a:prstGeom prst="rect">
            <a:avLst/>
          </a:prstGeom>
          <a:noFill/>
        </p:spPr>
        <p:txBody>
          <a:bodyPr>
            <a:spAutoFit/>
          </a:bodyPr>
          <a:lstStyle/>
          <a:p>
            <a:pPr algn="ctr">
              <a:defRPr/>
            </a:pPr>
            <a:r>
              <a:rPr lang="en-US" sz="2000" b="1" dirty="0">
                <a:solidFill>
                  <a:srgbClr val="00B050"/>
                </a:solidFill>
                <a:effectLst>
                  <a:outerShdw blurRad="38100" dist="38100" dir="2700000" algn="tl">
                    <a:srgbClr val="000000">
                      <a:alpha val="43137"/>
                    </a:srgbClr>
                  </a:outerShdw>
                </a:effectLst>
                <a:latin typeface="+mj-lt"/>
              </a:rPr>
              <a:t>R18 </a:t>
            </a:r>
          </a:p>
        </p:txBody>
      </p:sp>
      <p:sp>
        <p:nvSpPr>
          <p:cNvPr id="14" name="TextBox 13"/>
          <p:cNvSpPr txBox="1"/>
          <p:nvPr/>
        </p:nvSpPr>
        <p:spPr>
          <a:xfrm>
            <a:off x="6400800" y="1752600"/>
            <a:ext cx="762000" cy="400050"/>
          </a:xfrm>
          <a:prstGeom prst="rect">
            <a:avLst/>
          </a:prstGeom>
          <a:noFill/>
        </p:spPr>
        <p:txBody>
          <a:bodyPr>
            <a:spAutoFit/>
          </a:bodyPr>
          <a:lstStyle/>
          <a:p>
            <a:pPr>
              <a:defRPr/>
            </a:pPr>
            <a:r>
              <a:rPr lang="en-US" sz="2000" b="1" dirty="0">
                <a:solidFill>
                  <a:schemeClr val="tx2"/>
                </a:solidFill>
                <a:effectLst>
                  <a:outerShdw blurRad="38100" dist="38100" dir="2700000" algn="tl">
                    <a:srgbClr val="000000">
                      <a:alpha val="43137"/>
                    </a:srgbClr>
                  </a:outerShdw>
                </a:effectLst>
                <a:latin typeface="+mj-lt"/>
              </a:rPr>
              <a:t>R13</a:t>
            </a:r>
          </a:p>
        </p:txBody>
      </p:sp>
    </p:spTree>
    <p:extLst>
      <p:ext uri="{BB962C8B-B14F-4D97-AF65-F5344CB8AC3E}">
        <p14:creationId xmlns:p14="http://schemas.microsoft.com/office/powerpoint/2010/main" val="31436060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Patient Safety Program: President’s FY 2015 Budget Request</a:t>
            </a:r>
            <a:endParaRPr lang="en-US" dirty="0"/>
          </a:p>
        </p:txBody>
      </p:sp>
      <p:sp>
        <p:nvSpPr>
          <p:cNvPr id="3" name="Content Placeholder 2"/>
          <p:cNvSpPr>
            <a:spLocks noGrp="1"/>
          </p:cNvSpPr>
          <p:nvPr>
            <p:ph idx="1"/>
          </p:nvPr>
        </p:nvSpPr>
        <p:spPr/>
        <p:txBody>
          <a:bodyPr>
            <a:normAutofit/>
          </a:bodyPr>
          <a:lstStyle/>
          <a:p>
            <a:r>
              <a:rPr lang="en-US" dirty="0" smtClean="0"/>
              <a:t>$72.6 million for Patient Safety Research </a:t>
            </a:r>
          </a:p>
          <a:p>
            <a:pPr lvl="1"/>
            <a:r>
              <a:rPr lang="en-US" dirty="0" smtClean="0"/>
              <a:t>$34 million for HAI prevention</a:t>
            </a:r>
          </a:p>
          <a:p>
            <a:pPr lvl="1"/>
            <a:r>
              <a:rPr lang="en-US" dirty="0" smtClean="0"/>
              <a:t>$16.6 million for patient safety risks and harms</a:t>
            </a:r>
          </a:p>
          <a:p>
            <a:pPr lvl="1"/>
            <a:r>
              <a:rPr lang="en-US" dirty="0" smtClean="0"/>
              <a:t>$  7 million for Patient Safety Organizations Program</a:t>
            </a:r>
          </a:p>
          <a:p>
            <a:r>
              <a:rPr lang="en-US" dirty="0" smtClean="0"/>
              <a:t>$15 million for building on successes in hospital safety and extend safety improvement to other settings of care</a:t>
            </a:r>
          </a:p>
          <a:p>
            <a:pPr lvl="1"/>
            <a:r>
              <a:rPr lang="en-US" dirty="0" smtClean="0"/>
              <a:t>Primary care</a:t>
            </a:r>
          </a:p>
          <a:p>
            <a:pPr lvl="1"/>
            <a:r>
              <a:rPr lang="en-US" dirty="0" smtClean="0"/>
              <a:t>Nursing home care</a:t>
            </a:r>
          </a:p>
        </p:txBody>
      </p:sp>
    </p:spTree>
    <p:extLst>
      <p:ext uri="{BB962C8B-B14F-4D97-AF65-F5344CB8AC3E}">
        <p14:creationId xmlns:p14="http://schemas.microsoft.com/office/powerpoint/2010/main" val="25573561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350838"/>
            <a:ext cx="7086600" cy="868362"/>
          </a:xfrm>
        </p:spPr>
        <p:txBody>
          <a:bodyPr>
            <a:normAutofit/>
          </a:bodyPr>
          <a:lstStyle/>
          <a:p>
            <a:r>
              <a:rPr lang="en-US" dirty="0" smtClean="0"/>
              <a:t>Examples of Successful Impact</a:t>
            </a:r>
            <a:endParaRPr lang="en-US" dirty="0"/>
          </a:p>
        </p:txBody>
      </p:sp>
      <p:sp>
        <p:nvSpPr>
          <p:cNvPr id="3" name="Content Placeholder 2"/>
          <p:cNvSpPr>
            <a:spLocks noGrp="1"/>
          </p:cNvSpPr>
          <p:nvPr>
            <p:ph idx="1"/>
          </p:nvPr>
        </p:nvSpPr>
        <p:spPr>
          <a:xfrm>
            <a:off x="3352800" y="1722437"/>
            <a:ext cx="5334000" cy="4525963"/>
          </a:xfrm>
        </p:spPr>
        <p:txBody>
          <a:bodyPr>
            <a:normAutofit fontScale="70000" lnSpcReduction="20000"/>
          </a:bodyPr>
          <a:lstStyle/>
          <a:p>
            <a:pPr>
              <a:lnSpc>
                <a:spcPct val="120000"/>
              </a:lnSpc>
              <a:spcBef>
                <a:spcPts val="552"/>
              </a:spcBef>
              <a:defRPr/>
            </a:pPr>
            <a:r>
              <a:rPr lang="en-US" dirty="0"/>
              <a:t>Implemented in more than 1,000 hospital intensive care </a:t>
            </a:r>
            <a:r>
              <a:rPr lang="en-US" dirty="0" smtClean="0"/>
              <a:t>units, where CLABSIs have been reduced by 41 percent</a:t>
            </a:r>
            <a:endParaRPr lang="en-US" dirty="0"/>
          </a:p>
          <a:p>
            <a:pPr>
              <a:lnSpc>
                <a:spcPct val="120000"/>
              </a:lnSpc>
            </a:pPr>
            <a:r>
              <a:rPr lang="en-US" dirty="0" smtClean="0">
                <a:ea typeface="ＭＳ Ｐゴシック" pitchFamily="-84" charset="-128"/>
              </a:rPr>
              <a:t>Frontline </a:t>
            </a:r>
            <a:r>
              <a:rPr lang="en-US" dirty="0">
                <a:ea typeface="ＭＳ Ｐゴシック" pitchFamily="-84" charset="-128"/>
              </a:rPr>
              <a:t>caregivers in 100 </a:t>
            </a:r>
            <a:r>
              <a:rPr lang="en-US" dirty="0" smtClean="0">
                <a:ea typeface="ＭＳ Ｐゴシック" pitchFamily="-84" charset="-128"/>
              </a:rPr>
              <a:t>neonatal intensive care units </a:t>
            </a:r>
            <a:r>
              <a:rPr lang="en-US" dirty="0">
                <a:ea typeface="ＭＳ Ｐゴシック" pitchFamily="-84" charset="-128"/>
              </a:rPr>
              <a:t>reduced central line-associated bloodstream infections in 8,400 newborns by 58 percent</a:t>
            </a:r>
          </a:p>
          <a:p>
            <a:pPr marL="0" indent="0">
              <a:lnSpc>
                <a:spcPct val="120000"/>
              </a:lnSpc>
              <a:buNone/>
            </a:pPr>
            <a:endParaRPr lang="en-US" dirty="0" smtClean="0"/>
          </a:p>
          <a:p>
            <a:pPr>
              <a:lnSpc>
                <a:spcPct val="120000"/>
              </a:lnSpc>
            </a:pPr>
            <a:r>
              <a:rPr lang="en-US" dirty="0" smtClean="0"/>
              <a:t>More than 1,500 hospitals have implemented the training</a:t>
            </a:r>
          </a:p>
          <a:p>
            <a:pPr>
              <a:lnSpc>
                <a:spcPct val="120000"/>
              </a:lnSpc>
            </a:pPr>
            <a:r>
              <a:rPr lang="en-US" dirty="0" smtClean="0"/>
              <a:t>More than 5,000 master trainers have trained more than 300,000 frontline health care professionals</a:t>
            </a:r>
          </a:p>
          <a:p>
            <a:endParaRPr lang="en-US" dirty="0" smtClean="0"/>
          </a:p>
          <a:p>
            <a:pPr lvl="1"/>
            <a:endParaRPr lang="en-US" dirty="0" smtClean="0"/>
          </a:p>
          <a:p>
            <a:pPr lvl="1"/>
            <a:endParaRPr lang="en-US" dirty="0"/>
          </a:p>
        </p:txBody>
      </p:sp>
      <p:pic>
        <p:nvPicPr>
          <p:cNvPr id="4" name="Picture 2" descr="CUSPlogo.gif"/>
          <p:cNvPicPr>
            <a:picLocks noChangeAspect="1"/>
          </p:cNvPicPr>
          <p:nvPr/>
        </p:nvPicPr>
        <p:blipFill>
          <a:blip r:embed="rId3" cstate="print"/>
          <a:srcRect/>
          <a:stretch>
            <a:fillRect/>
          </a:stretch>
        </p:blipFill>
        <p:spPr bwMode="auto">
          <a:xfrm>
            <a:off x="746644" y="1897800"/>
            <a:ext cx="2072756" cy="1988400"/>
          </a:xfrm>
          <a:prstGeom prst="rect">
            <a:avLst/>
          </a:prstGeom>
          <a:noFill/>
          <a:ln w="9525">
            <a:noFill/>
            <a:miter lim="800000"/>
            <a:headEnd/>
            <a:tailEnd/>
          </a:ln>
        </p:spPr>
      </p:pic>
      <p:grpSp>
        <p:nvGrpSpPr>
          <p:cNvPr id="7" name="Group 6"/>
          <p:cNvGrpSpPr/>
          <p:nvPr/>
        </p:nvGrpSpPr>
        <p:grpSpPr>
          <a:xfrm>
            <a:off x="457200" y="4114800"/>
            <a:ext cx="2590800" cy="2209800"/>
            <a:chOff x="228600" y="3962400"/>
            <a:chExt cx="3007360" cy="2624554"/>
          </a:xfrm>
        </p:grpSpPr>
        <p:pic>
          <p:nvPicPr>
            <p:cNvPr id="5" name="Picture 4" descr="TeamSTEPPS Logo copy.png"/>
            <p:cNvPicPr>
              <a:picLocks noChangeAspect="1"/>
            </p:cNvPicPr>
            <p:nvPr/>
          </p:nvPicPr>
          <p:blipFill>
            <a:blip r:embed="rId4" cstate="print"/>
            <a:stretch>
              <a:fillRect/>
            </a:stretch>
          </p:blipFill>
          <p:spPr>
            <a:xfrm>
              <a:off x="228600" y="3962400"/>
              <a:ext cx="3007360" cy="2438400"/>
            </a:xfrm>
            <a:prstGeom prst="rect">
              <a:avLst/>
            </a:prstGeom>
          </p:spPr>
        </p:pic>
        <p:sp>
          <p:nvSpPr>
            <p:cNvPr id="6" name="TextBox 5"/>
            <p:cNvSpPr txBox="1"/>
            <p:nvPr/>
          </p:nvSpPr>
          <p:spPr>
            <a:xfrm>
              <a:off x="381000" y="6248400"/>
              <a:ext cx="2667000" cy="338554"/>
            </a:xfrm>
            <a:prstGeom prst="rect">
              <a:avLst/>
            </a:prstGeom>
            <a:noFill/>
          </p:spPr>
          <p:txBody>
            <a:bodyPr wrap="square" rtlCol="0">
              <a:spAutoFit/>
            </a:bodyPr>
            <a:lstStyle/>
            <a:p>
              <a:pPr algn="ctr"/>
              <a:r>
                <a:rPr lang="en-US" sz="1600" dirty="0" err="1" smtClean="0"/>
                <a:t>TeamSTEPPS</a:t>
              </a:r>
              <a:r>
                <a:rPr lang="en-US" sz="1600" dirty="0" smtClean="0"/>
                <a:t>®</a:t>
              </a:r>
              <a:endParaRPr lang="en-US" sz="1600" dirty="0"/>
            </a:p>
          </p:txBody>
        </p:sp>
      </p:grpSp>
      <p:cxnSp>
        <p:nvCxnSpPr>
          <p:cNvPr id="9" name="Straight Connector 8"/>
          <p:cNvCxnSpPr/>
          <p:nvPr/>
        </p:nvCxnSpPr>
        <p:spPr>
          <a:xfrm>
            <a:off x="3352800" y="4191000"/>
            <a:ext cx="5181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43172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AHRQ Healthcare-Associated Infections (HAIs</a:t>
            </a:r>
            <a:r>
              <a:rPr lang="en-US" sz="2800" dirty="0"/>
              <a:t>) Prevention </a:t>
            </a:r>
            <a:r>
              <a:rPr lang="en-US" sz="2800" dirty="0" smtClean="0"/>
              <a:t>Program</a:t>
            </a:r>
            <a:endParaRPr lang="en-US" sz="2800" dirty="0"/>
          </a:p>
        </p:txBody>
      </p:sp>
      <p:sp>
        <p:nvSpPr>
          <p:cNvPr id="3" name="Content Placeholder 2"/>
          <p:cNvSpPr>
            <a:spLocks noGrp="1"/>
          </p:cNvSpPr>
          <p:nvPr>
            <p:ph idx="1"/>
          </p:nvPr>
        </p:nvSpPr>
        <p:spPr/>
        <p:txBody>
          <a:bodyPr>
            <a:normAutofit/>
          </a:bodyPr>
          <a:lstStyle/>
          <a:p>
            <a:pPr marL="0" indent="0">
              <a:buNone/>
            </a:pPr>
            <a:r>
              <a:rPr lang="en-US" sz="2400" b="1" dirty="0" smtClean="0"/>
              <a:t>AHRQ supports research and promotes wide-scale implementation of proven methods for preventing HAIs </a:t>
            </a:r>
          </a:p>
          <a:p>
            <a:endParaRPr lang="en-US" sz="2200" dirty="0" smtClean="0"/>
          </a:p>
          <a:p>
            <a:r>
              <a:rPr lang="en-US" sz="2200" dirty="0" smtClean="0"/>
              <a:t>Research projects focused on HAI prevention</a:t>
            </a:r>
            <a:endParaRPr lang="en-US" sz="2200" dirty="0"/>
          </a:p>
          <a:p>
            <a:endParaRPr lang="en-US" sz="2200" dirty="0" smtClean="0"/>
          </a:p>
          <a:p>
            <a:r>
              <a:rPr lang="en-US" sz="2200" dirty="0" smtClean="0"/>
              <a:t>Adaptation and Implementation </a:t>
            </a:r>
            <a:r>
              <a:rPr lang="en-US" sz="2200" dirty="0"/>
              <a:t>of </a:t>
            </a:r>
            <a:r>
              <a:rPr lang="en-US" sz="2200" dirty="0" smtClean="0"/>
              <a:t>CUSP to reduce: </a:t>
            </a:r>
          </a:p>
          <a:p>
            <a:pPr lvl="1"/>
            <a:r>
              <a:rPr lang="en-US" sz="2200" dirty="0"/>
              <a:t>CAUTI in hospitals </a:t>
            </a:r>
          </a:p>
          <a:p>
            <a:pPr lvl="1"/>
            <a:r>
              <a:rPr lang="en-US" sz="2200" dirty="0" smtClean="0"/>
              <a:t>SSI </a:t>
            </a:r>
            <a:r>
              <a:rPr lang="en-US" sz="2200" dirty="0"/>
              <a:t>and other surgical complications in inpatient surgery </a:t>
            </a:r>
          </a:p>
          <a:p>
            <a:pPr lvl="1"/>
            <a:r>
              <a:rPr lang="en-US" sz="2200" dirty="0" smtClean="0"/>
              <a:t>SSI </a:t>
            </a:r>
            <a:r>
              <a:rPr lang="en-US" sz="2200" dirty="0"/>
              <a:t>and other surgical complications in ambulatory </a:t>
            </a:r>
            <a:r>
              <a:rPr lang="en-US" sz="2200" dirty="0" smtClean="0"/>
              <a:t>surgery </a:t>
            </a:r>
          </a:p>
          <a:p>
            <a:pPr lvl="1"/>
            <a:r>
              <a:rPr lang="en-US" sz="2200" dirty="0" smtClean="0"/>
              <a:t>VAP </a:t>
            </a:r>
          </a:p>
          <a:p>
            <a:pPr lvl="1"/>
            <a:r>
              <a:rPr lang="en-US" sz="2200" dirty="0" smtClean="0"/>
              <a:t>CAUTI </a:t>
            </a:r>
            <a:r>
              <a:rPr lang="en-US" sz="2200" dirty="0"/>
              <a:t>in long-term care/nursing </a:t>
            </a:r>
            <a:r>
              <a:rPr lang="en-US" sz="2200" dirty="0" smtClean="0"/>
              <a:t>homes</a:t>
            </a:r>
          </a:p>
        </p:txBody>
      </p:sp>
    </p:spTree>
    <p:extLst>
      <p:ext uri="{BB962C8B-B14F-4D97-AF65-F5344CB8AC3E}">
        <p14:creationId xmlns:p14="http://schemas.microsoft.com/office/powerpoint/2010/main" val="13022367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2320" y="1400315"/>
            <a:ext cx="1922807" cy="2485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600200" y="228600"/>
            <a:ext cx="7086600" cy="1066800"/>
          </a:xfrm>
        </p:spPr>
        <p:txBody>
          <a:bodyPr>
            <a:normAutofit fontScale="90000"/>
          </a:bodyPr>
          <a:lstStyle/>
          <a:p>
            <a:pPr lvl="0"/>
            <a:r>
              <a:rPr lang="en-US" dirty="0" smtClean="0"/>
              <a:t>Accelerating </a:t>
            </a:r>
            <a:r>
              <a:rPr lang="en-US" dirty="0"/>
              <a:t>Patient Safety Improvement in </a:t>
            </a:r>
            <a:r>
              <a:rPr lang="en-US" dirty="0" smtClean="0"/>
              <a:t>Hospitals</a:t>
            </a:r>
            <a:endParaRPr lang="en-US" dirty="0"/>
          </a:p>
        </p:txBody>
      </p:sp>
      <p:sp>
        <p:nvSpPr>
          <p:cNvPr id="3" name="Content Placeholder 2"/>
          <p:cNvSpPr>
            <a:spLocks noGrp="1"/>
          </p:cNvSpPr>
          <p:nvPr>
            <p:ph idx="1"/>
          </p:nvPr>
        </p:nvSpPr>
        <p:spPr>
          <a:xfrm>
            <a:off x="457199" y="1600200"/>
            <a:ext cx="5373953" cy="4800600"/>
          </a:xfrm>
        </p:spPr>
        <p:txBody>
          <a:bodyPr>
            <a:normAutofit lnSpcReduction="10000"/>
          </a:bodyPr>
          <a:lstStyle/>
          <a:p>
            <a:r>
              <a:rPr lang="en-US" sz="2400" dirty="0" smtClean="0"/>
              <a:t>Falls prevention toolkit</a:t>
            </a:r>
          </a:p>
          <a:p>
            <a:pPr lvl="1"/>
            <a:r>
              <a:rPr lang="en-US" sz="2000" dirty="0" smtClean="0"/>
              <a:t>Helps hospitals overcome challenges </a:t>
            </a:r>
            <a:r>
              <a:rPr lang="en-US" sz="2000" dirty="0"/>
              <a:t>associated with developing, </a:t>
            </a:r>
            <a:r>
              <a:rPr lang="en-US" sz="2000" dirty="0" smtClean="0"/>
              <a:t>implementing, </a:t>
            </a:r>
            <a:r>
              <a:rPr lang="en-US" sz="2000" dirty="0"/>
              <a:t>and sustaining a fall prevention </a:t>
            </a:r>
            <a:r>
              <a:rPr lang="en-US" sz="2000" dirty="0" smtClean="0"/>
              <a:t>program</a:t>
            </a:r>
          </a:p>
          <a:p>
            <a:r>
              <a:rPr lang="en-US" sz="2400" dirty="0" smtClean="0"/>
              <a:t>VTE toolkit</a:t>
            </a:r>
          </a:p>
          <a:p>
            <a:pPr lvl="1"/>
            <a:r>
              <a:rPr lang="en-US" sz="2000" dirty="0" smtClean="0"/>
              <a:t>Provides a framework to help quality improvement practitioners achieve important milestones in improving performance</a:t>
            </a:r>
          </a:p>
          <a:p>
            <a:r>
              <a:rPr lang="en-US" sz="2400" dirty="0" smtClean="0"/>
              <a:t>Pressure ulcer toolkit </a:t>
            </a:r>
          </a:p>
          <a:p>
            <a:pPr lvl="1"/>
            <a:r>
              <a:rPr lang="en-US" sz="2000" dirty="0" smtClean="0"/>
              <a:t>Assists </a:t>
            </a:r>
            <a:r>
              <a:rPr lang="en-US" sz="2000" dirty="0"/>
              <a:t>hospital staff </a:t>
            </a:r>
            <a:r>
              <a:rPr lang="en-US" sz="2000" dirty="0" smtClean="0"/>
              <a:t>in implementing </a:t>
            </a:r>
            <a:r>
              <a:rPr lang="en-US" sz="2000" dirty="0"/>
              <a:t>effective </a:t>
            </a:r>
            <a:r>
              <a:rPr lang="en-US" sz="2000" dirty="0" smtClean="0"/>
              <a:t>pressure ulcer prevention practices </a:t>
            </a:r>
            <a:r>
              <a:rPr lang="en-US" sz="2000" dirty="0"/>
              <a:t>through an interdisciplinary approach </a:t>
            </a:r>
            <a:r>
              <a:rPr lang="en-US" sz="2000" dirty="0" smtClean="0"/>
              <a:t>to care</a:t>
            </a:r>
            <a:endParaRPr lang="en-US" sz="2000" dirty="0"/>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1200" y="2778769"/>
            <a:ext cx="1898653" cy="2480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30865" y="4056217"/>
            <a:ext cx="1924998" cy="2492149"/>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69159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Guide to Patient and Family Engagement</a:t>
            </a:r>
            <a:endParaRPr lang="en-US" dirty="0"/>
          </a:p>
        </p:txBody>
      </p:sp>
      <p:sp>
        <p:nvSpPr>
          <p:cNvPr id="3" name="Content Placeholder 2"/>
          <p:cNvSpPr>
            <a:spLocks noGrp="1"/>
          </p:cNvSpPr>
          <p:nvPr>
            <p:ph idx="1"/>
          </p:nvPr>
        </p:nvSpPr>
        <p:spPr>
          <a:xfrm>
            <a:off x="457200" y="1447800"/>
            <a:ext cx="5410200" cy="4800600"/>
          </a:xfrm>
        </p:spPr>
        <p:txBody>
          <a:bodyPr>
            <a:normAutofit fontScale="77500" lnSpcReduction="20000"/>
          </a:bodyPr>
          <a:lstStyle/>
          <a:p>
            <a:pPr>
              <a:lnSpc>
                <a:spcPct val="110000"/>
              </a:lnSpc>
            </a:pPr>
            <a:r>
              <a:rPr lang="en-US" dirty="0" smtClean="0"/>
              <a:t>Focuses on four strategies for promoting patient/family engagement in hospital safety and quality of care:</a:t>
            </a:r>
          </a:p>
          <a:p>
            <a:pPr lvl="1">
              <a:lnSpc>
                <a:spcPct val="110000"/>
              </a:lnSpc>
            </a:pPr>
            <a:r>
              <a:rPr lang="en-US" sz="2300" dirty="0" smtClean="0"/>
              <a:t>Encourage patients and family members to participate as advisors</a:t>
            </a:r>
          </a:p>
          <a:p>
            <a:pPr lvl="1">
              <a:lnSpc>
                <a:spcPct val="110000"/>
              </a:lnSpc>
            </a:pPr>
            <a:r>
              <a:rPr lang="en-US" sz="2300" dirty="0" smtClean="0"/>
              <a:t>Promote better communication among patients, family members, and health care professionals from the point of admission</a:t>
            </a:r>
          </a:p>
          <a:p>
            <a:pPr lvl="1">
              <a:lnSpc>
                <a:spcPct val="110000"/>
              </a:lnSpc>
            </a:pPr>
            <a:r>
              <a:rPr lang="en-US" sz="2300" dirty="0" smtClean="0"/>
              <a:t>Implement safe continuity of care by keeping the patient and family informed through nurse bedside change-of-shift reports</a:t>
            </a:r>
          </a:p>
          <a:p>
            <a:pPr lvl="1">
              <a:lnSpc>
                <a:spcPct val="110000"/>
              </a:lnSpc>
            </a:pPr>
            <a:r>
              <a:rPr lang="en-US" sz="2300" dirty="0" smtClean="0"/>
              <a:t>Engage patients and families in discharge planning throughout the hospital stay</a:t>
            </a:r>
          </a:p>
          <a:p>
            <a:pPr>
              <a:lnSpc>
                <a:spcPct val="110000"/>
              </a:lnSpc>
            </a:pPr>
            <a:r>
              <a:rPr lang="en-US" dirty="0" smtClean="0"/>
              <a:t>Features handbooks and tools to implement each strategy </a:t>
            </a:r>
          </a:p>
          <a:p>
            <a:pPr>
              <a:lnSpc>
                <a:spcPct val="110000"/>
              </a:lnSpc>
            </a:pPr>
            <a:r>
              <a:rPr lang="en-US" dirty="0" smtClean="0"/>
              <a:t>Included in the CUSP toolkit</a:t>
            </a:r>
          </a:p>
        </p:txBody>
      </p:sp>
      <p:grpSp>
        <p:nvGrpSpPr>
          <p:cNvPr id="5" name="Group 8"/>
          <p:cNvGrpSpPr/>
          <p:nvPr/>
        </p:nvGrpSpPr>
        <p:grpSpPr>
          <a:xfrm>
            <a:off x="5791200" y="1447800"/>
            <a:ext cx="3124200" cy="4724400"/>
            <a:chOff x="228600" y="1447800"/>
            <a:chExt cx="3124200" cy="4724400"/>
          </a:xfrm>
        </p:grpSpPr>
        <p:pic>
          <p:nvPicPr>
            <p:cNvPr id="6" name="Picture 5" descr="Strat1_Implement_Hndbook_508_v2-1.jpg"/>
            <p:cNvPicPr>
              <a:picLocks noChangeAspect="1"/>
            </p:cNvPicPr>
            <p:nvPr/>
          </p:nvPicPr>
          <p:blipFill>
            <a:blip r:embed="rId3" cstate="print"/>
            <a:stretch>
              <a:fillRect/>
            </a:stretch>
          </p:blipFill>
          <p:spPr>
            <a:xfrm>
              <a:off x="228600" y="1447800"/>
              <a:ext cx="1490870" cy="1828800"/>
            </a:xfrm>
            <a:prstGeom prst="rect">
              <a:avLst/>
            </a:prstGeom>
            <a:ln>
              <a:solidFill>
                <a:schemeClr val="tx1"/>
              </a:solidFill>
            </a:ln>
            <a:effectLst>
              <a:outerShdw blurRad="50800" dist="38100" dir="10800000" algn="r" rotWithShape="0">
                <a:prstClr val="black">
                  <a:alpha val="40000"/>
                </a:prstClr>
              </a:outerShdw>
            </a:effectLst>
          </p:spPr>
        </p:pic>
        <p:pic>
          <p:nvPicPr>
            <p:cNvPr id="4" name="Picture 3" descr="Strat2_Implement_Hndbook_508-1.jpg"/>
            <p:cNvPicPr>
              <a:picLocks noChangeAspect="1"/>
            </p:cNvPicPr>
            <p:nvPr/>
          </p:nvPicPr>
          <p:blipFill>
            <a:blip r:embed="rId4" cstate="print"/>
            <a:stretch>
              <a:fillRect/>
            </a:stretch>
          </p:blipFill>
          <p:spPr>
            <a:xfrm>
              <a:off x="762000" y="2362200"/>
              <a:ext cx="1485487" cy="1828800"/>
            </a:xfrm>
            <a:prstGeom prst="rect">
              <a:avLst/>
            </a:prstGeom>
            <a:ln w="6350">
              <a:solidFill>
                <a:schemeClr val="tx1"/>
              </a:solidFill>
            </a:ln>
            <a:effectLst>
              <a:outerShdw blurRad="50800" dist="38100" dir="8100000" algn="tr" rotWithShape="0">
                <a:prstClr val="black">
                  <a:alpha val="40000"/>
                </a:prstClr>
              </a:outerShdw>
            </a:effectLst>
          </p:spPr>
        </p:pic>
        <p:pic>
          <p:nvPicPr>
            <p:cNvPr id="7" name="Picture 6" descr="Strat3_Implement_Hndbook_508-1.jpg"/>
            <p:cNvPicPr>
              <a:picLocks noChangeAspect="1"/>
            </p:cNvPicPr>
            <p:nvPr/>
          </p:nvPicPr>
          <p:blipFill>
            <a:blip r:embed="rId5" cstate="print"/>
            <a:stretch>
              <a:fillRect/>
            </a:stretch>
          </p:blipFill>
          <p:spPr>
            <a:xfrm>
              <a:off x="1295400" y="3505200"/>
              <a:ext cx="1501752" cy="1828800"/>
            </a:xfrm>
            <a:prstGeom prst="rect">
              <a:avLst/>
            </a:prstGeom>
            <a:ln>
              <a:solidFill>
                <a:schemeClr val="tx1"/>
              </a:solidFill>
            </a:ln>
            <a:effectLst>
              <a:outerShdw blurRad="50800" dist="38100" dir="8100000" algn="tr" rotWithShape="0">
                <a:prstClr val="black">
                  <a:alpha val="40000"/>
                </a:prstClr>
              </a:outerShdw>
            </a:effectLst>
          </p:spPr>
        </p:pic>
        <p:pic>
          <p:nvPicPr>
            <p:cNvPr id="8" name="Picture 7" descr="Strat4_Implement_Hndbook_508_v2-1.jpg"/>
            <p:cNvPicPr>
              <a:picLocks noChangeAspect="1"/>
            </p:cNvPicPr>
            <p:nvPr/>
          </p:nvPicPr>
          <p:blipFill>
            <a:blip r:embed="rId6" cstate="print"/>
            <a:stretch>
              <a:fillRect/>
            </a:stretch>
          </p:blipFill>
          <p:spPr>
            <a:xfrm>
              <a:off x="1828800" y="4343400"/>
              <a:ext cx="1524000" cy="1828800"/>
            </a:xfrm>
            <a:prstGeom prst="rect">
              <a:avLst/>
            </a:prstGeom>
            <a:ln>
              <a:solidFill>
                <a:schemeClr val="tx1"/>
              </a:solidFill>
            </a:ln>
            <a:effectLst>
              <a:outerShdw blurRad="50800" dist="38100" dir="8100000" algn="tr" rotWithShape="0">
                <a:prstClr val="black">
                  <a:alpha val="40000"/>
                </a:prstClr>
              </a:outerShdw>
            </a:effectLst>
          </p:spPr>
        </p:pic>
      </p:grpSp>
      <p:sp>
        <p:nvSpPr>
          <p:cNvPr id="9" name="TextBox 8"/>
          <p:cNvSpPr txBox="1"/>
          <p:nvPr/>
        </p:nvSpPr>
        <p:spPr>
          <a:xfrm>
            <a:off x="76200" y="6400800"/>
            <a:ext cx="8991600" cy="784830"/>
          </a:xfrm>
          <a:prstGeom prst="rect">
            <a:avLst/>
          </a:prstGeom>
          <a:noFill/>
        </p:spPr>
        <p:txBody>
          <a:bodyPr wrap="square" rtlCol="0">
            <a:spAutoFit/>
          </a:bodyPr>
          <a:lstStyle/>
          <a:p>
            <a:pPr indent="0" algn="ctr">
              <a:buNone/>
            </a:pPr>
            <a:r>
              <a:rPr lang="en-US" sz="1500" dirty="0" smtClean="0">
                <a:hlinkClick r:id="rId7"/>
              </a:rPr>
              <a:t>http</a:t>
            </a:r>
            <a:r>
              <a:rPr lang="en-US" sz="1500" dirty="0">
                <a:hlinkClick r:id="rId7"/>
              </a:rPr>
              <a:t>://</a:t>
            </a:r>
            <a:r>
              <a:rPr lang="en-US" sz="1500" dirty="0">
                <a:hlinkClick r:id="rId7"/>
              </a:rPr>
              <a:t>wwPay Nune and drop off signed tax return </a:t>
            </a:r>
            <a:r>
              <a:rPr lang="en-US" sz="1500" dirty="0" err="1">
                <a:hlinkClick r:id="rId7"/>
              </a:rPr>
              <a:t>documentPay</a:t>
            </a:r>
            <a:r>
              <a:rPr lang="en-US" sz="1500" dirty="0">
                <a:hlinkClick r:id="rId7"/>
              </a:rPr>
              <a:t> Nune and drop off signed tax return </a:t>
            </a:r>
            <a:r>
              <a:rPr lang="en-US" sz="1500" dirty="0" err="1">
                <a:hlinkClick r:id="rId7"/>
              </a:rPr>
              <a:t>documentPay</a:t>
            </a:r>
            <a:r>
              <a:rPr lang="en-US" sz="1500" dirty="0">
                <a:hlinkClick r:id="rId7"/>
              </a:rPr>
              <a:t> Nune and drop off signed tax return documentw.ahrq.gov/professionals/systems/hospital/</a:t>
            </a:r>
            <a:r>
              <a:rPr lang="en-US" sz="1500" dirty="0" err="1">
                <a:hlinkClick r:id="rId7"/>
              </a:rPr>
              <a:t>engagingfamilies</a:t>
            </a:r>
            <a:r>
              <a:rPr lang="en-US" sz="1500" dirty="0">
                <a:hlinkClick r:id="rId7"/>
              </a:rPr>
              <a:t>/</a:t>
            </a:r>
            <a:r>
              <a:rPr lang="en-US" sz="1500" dirty="0" err="1">
                <a:hlinkClick r:id="rId7"/>
              </a:rPr>
              <a:t>patfamilyengageguide</a:t>
            </a:r>
            <a:r>
              <a:rPr lang="en-US" sz="1500" dirty="0">
                <a:hlinkClick r:id="rId7"/>
              </a:rPr>
              <a:t>/index.html</a:t>
            </a:r>
            <a:endParaRPr lang="en-US" sz="1500" dirty="0"/>
          </a:p>
        </p:txBody>
      </p:sp>
    </p:spTree>
    <p:extLst>
      <p:ext uri="{BB962C8B-B14F-4D97-AF65-F5344CB8AC3E}">
        <p14:creationId xmlns:p14="http://schemas.microsoft.com/office/powerpoint/2010/main" val="17623019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Sample Tools for Patients/Family Members and Clinicians</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1465729"/>
            <a:ext cx="1444752" cy="1828800"/>
          </a:xfrm>
          <a:prstGeom prst="rect">
            <a:avLst/>
          </a:prstGeom>
          <a:ln>
            <a:solidFill>
              <a:schemeClr val="tx1"/>
            </a:solidFill>
          </a:ln>
          <a:effectLst>
            <a:outerShdw blurRad="50800" dist="38100" dir="10800000" algn="r" rotWithShape="0">
              <a:prstClr val="black">
                <a:alpha val="40000"/>
              </a:prstClr>
            </a:out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7566" y="1465729"/>
            <a:ext cx="749808" cy="1828800"/>
          </a:xfrm>
          <a:prstGeom prst="rect">
            <a:avLst/>
          </a:prstGeom>
          <a:ln w="6350">
            <a:solidFill>
              <a:schemeClr val="tx1"/>
            </a:solidFill>
          </a:ln>
          <a:effectLst>
            <a:outerShdw blurRad="50800" dist="38100" dir="8100000" algn="tr" rotWithShape="0">
              <a:prstClr val="black">
                <a:alpha val="40000"/>
              </a:prstClr>
            </a:outerShdw>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289" y="4267200"/>
            <a:ext cx="1438656" cy="1828800"/>
          </a:xfrm>
          <a:prstGeom prst="rect">
            <a:avLst/>
          </a:prstGeom>
          <a:ln>
            <a:solidFill>
              <a:schemeClr val="tx1"/>
            </a:solidFill>
          </a:ln>
          <a:effectLst>
            <a:outerShdw blurRad="50800" dist="38100" dir="8100000" algn="tr" rotWithShape="0">
              <a:prstClr val="black">
                <a:alpha val="40000"/>
              </a:prstClr>
            </a:outerShdw>
          </a:effec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60366" y="4267200"/>
            <a:ext cx="1207008" cy="1828800"/>
          </a:xfrm>
          <a:prstGeom prst="rect">
            <a:avLst/>
          </a:prstGeom>
          <a:ln>
            <a:solidFill>
              <a:schemeClr val="tx1"/>
            </a:solidFill>
          </a:ln>
          <a:effectLst>
            <a:outerShdw blurRad="50800" dist="38100" dir="8100000" algn="tr" rotWithShape="0">
              <a:prstClr val="black">
                <a:alpha val="40000"/>
              </a:prstClr>
            </a:outerShdw>
          </a:effectLst>
        </p:spPr>
      </p:pic>
      <p:sp>
        <p:nvSpPr>
          <p:cNvPr id="9" name="TextBox 8"/>
          <p:cNvSpPr txBox="1"/>
          <p:nvPr/>
        </p:nvSpPr>
        <p:spPr>
          <a:xfrm>
            <a:off x="2121423" y="1377077"/>
            <a:ext cx="2438400" cy="2585323"/>
          </a:xfrm>
          <a:prstGeom prst="rect">
            <a:avLst/>
          </a:prstGeom>
          <a:noFill/>
        </p:spPr>
        <p:txBody>
          <a:bodyPr wrap="square" rtlCol="0">
            <a:spAutoFit/>
          </a:bodyPr>
          <a:lstStyle/>
          <a:p>
            <a:pPr marL="0" lvl="1"/>
            <a:r>
              <a:rPr lang="en-US" sz="1200" i="1" dirty="0" smtClean="0"/>
              <a:t>Strategy 1: Encourage </a:t>
            </a:r>
            <a:r>
              <a:rPr lang="en-US" sz="1200" i="1" dirty="0"/>
              <a:t>patients and family members to participate as advisors</a:t>
            </a:r>
          </a:p>
          <a:p>
            <a:pPr marL="285750" indent="-285750">
              <a:buFont typeface="Arial" pitchFamily="34" charset="0"/>
              <a:buChar char="•"/>
            </a:pPr>
            <a:r>
              <a:rPr lang="en-US" sz="1400" dirty="0" smtClean="0"/>
              <a:t>Become </a:t>
            </a:r>
            <a:r>
              <a:rPr lang="en-US" sz="1400" dirty="0"/>
              <a:t>a Patient and Family Advisor: Working Together to Help Improve Our </a:t>
            </a:r>
            <a:r>
              <a:rPr lang="en-US" sz="1400" dirty="0" smtClean="0"/>
              <a:t>Hospital (Brochure for patients/families)</a:t>
            </a:r>
          </a:p>
          <a:p>
            <a:pPr marL="285750" indent="-285750">
              <a:buFont typeface="Arial" pitchFamily="34" charset="0"/>
              <a:buChar char="•"/>
            </a:pPr>
            <a:r>
              <a:rPr lang="en-US" sz="1400" dirty="0" smtClean="0"/>
              <a:t>Working </a:t>
            </a:r>
            <a:r>
              <a:rPr lang="en-US" sz="1400" dirty="0"/>
              <a:t>With Patient and Family </a:t>
            </a:r>
            <a:r>
              <a:rPr lang="en-US" sz="1400" dirty="0" smtClean="0"/>
              <a:t>Advisors (Handout for clinicians)</a:t>
            </a:r>
            <a:endParaRPr lang="en-US" sz="1400" dirty="0"/>
          </a:p>
        </p:txBody>
      </p:sp>
      <p:sp>
        <p:nvSpPr>
          <p:cNvPr id="10" name="TextBox 9"/>
          <p:cNvSpPr txBox="1"/>
          <p:nvPr/>
        </p:nvSpPr>
        <p:spPr>
          <a:xfrm>
            <a:off x="2069712" y="4191000"/>
            <a:ext cx="2438400" cy="2154436"/>
          </a:xfrm>
          <a:prstGeom prst="rect">
            <a:avLst/>
          </a:prstGeom>
          <a:noFill/>
        </p:spPr>
        <p:txBody>
          <a:bodyPr wrap="square" rtlCol="0">
            <a:spAutoFit/>
          </a:bodyPr>
          <a:lstStyle/>
          <a:p>
            <a:pPr marL="0" lvl="1"/>
            <a:r>
              <a:rPr lang="en-US" sz="1200" i="1" dirty="0" smtClean="0"/>
              <a:t>Strategy 3: Keep patients </a:t>
            </a:r>
            <a:r>
              <a:rPr lang="en-US" sz="1200" i="1" dirty="0"/>
              <a:t>and </a:t>
            </a:r>
            <a:r>
              <a:rPr lang="en-US" sz="1200" i="1" dirty="0" smtClean="0"/>
              <a:t>families </a:t>
            </a:r>
            <a:r>
              <a:rPr lang="en-US" sz="1200" i="1" dirty="0"/>
              <a:t>informed through nurse bedside change-of-shift reports</a:t>
            </a:r>
          </a:p>
          <a:p>
            <a:pPr marL="285750" indent="-285750">
              <a:buFont typeface="Arial" pitchFamily="34" charset="0"/>
              <a:buChar char="•"/>
            </a:pPr>
            <a:r>
              <a:rPr lang="en-US" sz="1400" dirty="0" smtClean="0"/>
              <a:t>Nurse </a:t>
            </a:r>
            <a:r>
              <a:rPr lang="en-US" sz="1400" dirty="0"/>
              <a:t>Bedside Shift Report: What is it? How can you get involved? </a:t>
            </a:r>
            <a:r>
              <a:rPr lang="en-US" sz="1400" dirty="0" smtClean="0"/>
              <a:t>(Handout for patients/families)</a:t>
            </a:r>
          </a:p>
          <a:p>
            <a:pPr marL="285750" indent="-285750">
              <a:buFont typeface="Arial" pitchFamily="34" charset="0"/>
              <a:buChar char="•"/>
            </a:pPr>
            <a:r>
              <a:rPr lang="en-US" sz="1400" dirty="0" smtClean="0"/>
              <a:t>Bedside </a:t>
            </a:r>
            <a:r>
              <a:rPr lang="en-US" sz="1400" dirty="0"/>
              <a:t>Shift Report </a:t>
            </a:r>
            <a:r>
              <a:rPr lang="en-US" sz="1400" dirty="0" smtClean="0"/>
              <a:t>(Checklist for clinicians) </a:t>
            </a:r>
            <a:endParaRPr lang="en-US" sz="1400" dirty="0"/>
          </a:p>
        </p:txBody>
      </p:sp>
      <p:sp>
        <p:nvSpPr>
          <p:cNvPr id="11" name="TextBox 10"/>
          <p:cNvSpPr txBox="1"/>
          <p:nvPr/>
        </p:nvSpPr>
        <p:spPr>
          <a:xfrm>
            <a:off x="6464823" y="1371600"/>
            <a:ext cx="2438400" cy="2339102"/>
          </a:xfrm>
          <a:prstGeom prst="rect">
            <a:avLst/>
          </a:prstGeom>
          <a:noFill/>
        </p:spPr>
        <p:txBody>
          <a:bodyPr wrap="square" rtlCol="0">
            <a:spAutoFit/>
          </a:bodyPr>
          <a:lstStyle/>
          <a:p>
            <a:pPr marL="0" lvl="1"/>
            <a:r>
              <a:rPr lang="en-US" sz="1200" i="1" dirty="0" smtClean="0"/>
              <a:t>Strategy 2: Promote </a:t>
            </a:r>
            <a:r>
              <a:rPr lang="en-US" sz="1200" i="1" dirty="0"/>
              <a:t>better communication among patients, family members, and health care </a:t>
            </a:r>
            <a:r>
              <a:rPr lang="en-US" sz="1200" i="1" dirty="0" smtClean="0"/>
              <a:t>professionals</a:t>
            </a:r>
          </a:p>
          <a:p>
            <a:pPr marL="285750" indent="-285750">
              <a:buFont typeface="Arial" pitchFamily="34" charset="0"/>
              <a:buChar char="•"/>
            </a:pPr>
            <a:r>
              <a:rPr lang="en-US" sz="1400" dirty="0" smtClean="0"/>
              <a:t>Tips for Being a Partner in Your Care (Brochure for patients/families)</a:t>
            </a:r>
          </a:p>
          <a:p>
            <a:pPr marL="285750" indent="-285750">
              <a:buFont typeface="Arial" pitchFamily="34" charset="0"/>
              <a:buChar char="•"/>
            </a:pPr>
            <a:r>
              <a:rPr lang="en-US" sz="1400" dirty="0" smtClean="0"/>
              <a:t>Communication </a:t>
            </a:r>
            <a:r>
              <a:rPr lang="en-US" sz="1400" dirty="0"/>
              <a:t>Competencies for </a:t>
            </a:r>
            <a:r>
              <a:rPr lang="en-US" sz="1400" dirty="0" smtClean="0"/>
              <a:t>Clinicians (Handout for clinicians)</a:t>
            </a:r>
            <a:endParaRPr lang="en-US" sz="1400" dirty="0"/>
          </a:p>
        </p:txBody>
      </p:sp>
      <p:sp>
        <p:nvSpPr>
          <p:cNvPr id="12" name="TextBox 11"/>
          <p:cNvSpPr txBox="1"/>
          <p:nvPr/>
        </p:nvSpPr>
        <p:spPr>
          <a:xfrm>
            <a:off x="6464823" y="4191000"/>
            <a:ext cx="2438400" cy="1969770"/>
          </a:xfrm>
          <a:prstGeom prst="rect">
            <a:avLst/>
          </a:prstGeom>
          <a:noFill/>
        </p:spPr>
        <p:txBody>
          <a:bodyPr wrap="square" rtlCol="0">
            <a:spAutoFit/>
          </a:bodyPr>
          <a:lstStyle/>
          <a:p>
            <a:pPr marL="0" lvl="1"/>
            <a:r>
              <a:rPr lang="en-US" sz="1200" i="1" dirty="0" smtClean="0"/>
              <a:t>Strategy 4: Engage </a:t>
            </a:r>
            <a:r>
              <a:rPr lang="en-US" sz="1200" i="1" dirty="0"/>
              <a:t>patients and families in discharge planning </a:t>
            </a:r>
          </a:p>
          <a:p>
            <a:pPr marL="285750" lvl="0" indent="-285750">
              <a:buFont typeface="Arial" pitchFamily="34" charset="0"/>
              <a:buChar char="•"/>
            </a:pPr>
            <a:r>
              <a:rPr lang="en-US" sz="1400" dirty="0" smtClean="0"/>
              <a:t>Be </a:t>
            </a:r>
            <a:r>
              <a:rPr lang="en-US" sz="1400" dirty="0"/>
              <a:t>Prepared to Go Home </a:t>
            </a:r>
            <a:r>
              <a:rPr lang="en-US" sz="1400" dirty="0" smtClean="0"/>
              <a:t>(Booklet for patients/families)</a:t>
            </a:r>
          </a:p>
          <a:p>
            <a:pPr marL="285750" indent="-285750">
              <a:buFont typeface="Arial" pitchFamily="34" charset="0"/>
              <a:buChar char="•"/>
            </a:pPr>
            <a:r>
              <a:rPr lang="en-US" sz="1400" dirty="0" smtClean="0"/>
              <a:t>Improving </a:t>
            </a:r>
            <a:r>
              <a:rPr lang="en-US" sz="1400" dirty="0"/>
              <a:t>Discharge Outcomes with Patients and </a:t>
            </a:r>
            <a:r>
              <a:rPr lang="en-US" sz="1400" dirty="0" smtClean="0"/>
              <a:t>Families (Handout for clinicians)</a:t>
            </a:r>
            <a:endParaRPr lang="en-US" sz="1400" dirty="0"/>
          </a:p>
        </p:txBody>
      </p:sp>
      <p:cxnSp>
        <p:nvCxnSpPr>
          <p:cNvPr id="4" name="Straight Arrow Connector 3"/>
          <p:cNvCxnSpPr/>
          <p:nvPr/>
        </p:nvCxnSpPr>
        <p:spPr>
          <a:xfrm>
            <a:off x="1875374" y="3200400"/>
            <a:ext cx="315842" cy="286871"/>
          </a:xfrm>
          <a:prstGeom prst="straightConnector1">
            <a:avLst/>
          </a:prstGeom>
          <a:ln w="15875">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875374" y="5849471"/>
            <a:ext cx="322249" cy="246529"/>
          </a:xfrm>
          <a:prstGeom prst="straightConnector1">
            <a:avLst/>
          </a:prstGeom>
          <a:ln w="15875">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236223" y="4733364"/>
            <a:ext cx="415820" cy="219636"/>
          </a:xfrm>
          <a:prstGeom prst="straightConnector1">
            <a:avLst/>
          </a:prstGeom>
          <a:ln w="15875">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6236223" y="2286000"/>
            <a:ext cx="415820" cy="219636"/>
          </a:xfrm>
          <a:prstGeom prst="straightConnector1">
            <a:avLst/>
          </a:prstGeom>
          <a:ln w="15875">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5262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350838"/>
            <a:ext cx="7086600" cy="868362"/>
          </a:xfrm>
        </p:spPr>
        <p:txBody>
          <a:bodyPr>
            <a:normAutofit fontScale="90000"/>
          </a:bodyPr>
          <a:lstStyle/>
          <a:p>
            <a:pPr lvl="0"/>
            <a:r>
              <a:rPr lang="en-US" dirty="0" smtClean="0"/>
              <a:t>Reducing </a:t>
            </a:r>
            <a:r>
              <a:rPr lang="en-US" dirty="0"/>
              <a:t>Harm Associated </a:t>
            </a:r>
            <a:r>
              <a:rPr lang="en-US" dirty="0" smtClean="0"/>
              <a:t>With </a:t>
            </a:r>
            <a:r>
              <a:rPr lang="en-US" dirty="0"/>
              <a:t>Obstetrical </a:t>
            </a:r>
            <a:r>
              <a:rPr lang="en-US" dirty="0" smtClean="0"/>
              <a:t>Care</a:t>
            </a:r>
            <a:endParaRPr lang="en-US" dirty="0"/>
          </a:p>
        </p:txBody>
      </p:sp>
      <p:sp>
        <p:nvSpPr>
          <p:cNvPr id="3" name="Content Placeholder 2"/>
          <p:cNvSpPr>
            <a:spLocks noGrp="1"/>
          </p:cNvSpPr>
          <p:nvPr>
            <p:ph idx="1"/>
          </p:nvPr>
        </p:nvSpPr>
        <p:spPr>
          <a:xfrm>
            <a:off x="457200" y="1600200"/>
            <a:ext cx="6705600" cy="4525963"/>
          </a:xfrm>
        </p:spPr>
        <p:txBody>
          <a:bodyPr>
            <a:normAutofit lnSpcReduction="10000"/>
          </a:bodyPr>
          <a:lstStyle/>
          <a:p>
            <a:r>
              <a:rPr lang="en-US" dirty="0" smtClean="0"/>
              <a:t>Safety Program for Perinatal Care*</a:t>
            </a:r>
          </a:p>
          <a:p>
            <a:pPr lvl="1"/>
            <a:r>
              <a:rPr lang="en-US" dirty="0" smtClean="0"/>
              <a:t>Goals:</a:t>
            </a:r>
          </a:p>
          <a:p>
            <a:pPr lvl="2"/>
            <a:r>
              <a:rPr lang="en-US" dirty="0" smtClean="0"/>
              <a:t>To reduce maternal and neonatal adverse events</a:t>
            </a:r>
          </a:p>
          <a:p>
            <a:pPr lvl="2"/>
            <a:r>
              <a:rPr lang="en-US" dirty="0" smtClean="0"/>
              <a:t>Improve patient safety, team communication</a:t>
            </a:r>
          </a:p>
          <a:p>
            <a:pPr lvl="2"/>
            <a:r>
              <a:rPr lang="en-US" dirty="0" smtClean="0"/>
              <a:t>Improve quality of care within labor and delivery units</a:t>
            </a:r>
          </a:p>
          <a:p>
            <a:pPr lvl="1"/>
            <a:r>
              <a:rPr lang="en-US" dirty="0" smtClean="0"/>
              <a:t>Key elements:</a:t>
            </a:r>
          </a:p>
          <a:p>
            <a:pPr lvl="2"/>
            <a:r>
              <a:rPr lang="en-US" dirty="0" smtClean="0"/>
              <a:t>CUSP framework</a:t>
            </a:r>
          </a:p>
          <a:p>
            <a:pPr lvl="2"/>
            <a:r>
              <a:rPr lang="en-US" dirty="0" err="1" smtClean="0"/>
              <a:t>TeamSTEPPS</a:t>
            </a:r>
            <a:r>
              <a:rPr lang="en-US" baseline="30000" dirty="0" smtClean="0"/>
              <a:t>®</a:t>
            </a:r>
            <a:r>
              <a:rPr lang="en-US" dirty="0" smtClean="0"/>
              <a:t> baseline</a:t>
            </a:r>
          </a:p>
          <a:p>
            <a:pPr lvl="2"/>
            <a:r>
              <a:rPr lang="en-US" i="1" dirty="0"/>
              <a:t>I</a:t>
            </a:r>
            <a:r>
              <a:rPr lang="en-US" i="1" dirty="0" smtClean="0"/>
              <a:t>n situ </a:t>
            </a:r>
            <a:r>
              <a:rPr lang="en-US" dirty="0" smtClean="0"/>
              <a:t>simulation</a:t>
            </a:r>
          </a:p>
          <a:p>
            <a:pPr lvl="2"/>
            <a:r>
              <a:rPr lang="en-US" dirty="0" smtClean="0"/>
              <a:t>Customizable toolkit</a:t>
            </a:r>
          </a:p>
          <a:p>
            <a:pPr lvl="1"/>
            <a:r>
              <a:rPr lang="en-US" dirty="0" smtClean="0"/>
              <a:t>Workgroup of Federal partners</a:t>
            </a:r>
            <a:endParaRPr lang="en-US" dirty="0"/>
          </a:p>
        </p:txBody>
      </p:sp>
      <p:sp>
        <p:nvSpPr>
          <p:cNvPr id="4" name="TextBox 3"/>
          <p:cNvSpPr txBox="1"/>
          <p:nvPr/>
        </p:nvSpPr>
        <p:spPr>
          <a:xfrm>
            <a:off x="1828800" y="6324600"/>
            <a:ext cx="5671131" cy="338554"/>
          </a:xfrm>
          <a:prstGeom prst="rect">
            <a:avLst/>
          </a:prstGeom>
          <a:noFill/>
        </p:spPr>
        <p:txBody>
          <a:bodyPr wrap="square" rtlCol="0">
            <a:spAutoFit/>
          </a:bodyPr>
          <a:lstStyle/>
          <a:p>
            <a:pPr algn="ctr"/>
            <a:r>
              <a:rPr lang="en-US" sz="1600" b="1" dirty="0" smtClean="0"/>
              <a:t>*</a:t>
            </a:r>
            <a:r>
              <a:rPr lang="en-US" sz="1600" dirty="0" smtClean="0"/>
              <a:t>Currently in Pilot Testing</a:t>
            </a:r>
            <a:endParaRPr lang="en-US" sz="16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3553838"/>
            <a:ext cx="1744980" cy="1967494"/>
          </a:xfrm>
          <a:prstGeom prst="rect">
            <a:avLst/>
          </a:prstGeom>
        </p:spPr>
      </p:pic>
    </p:spTree>
    <p:extLst>
      <p:ext uri="{BB962C8B-B14F-4D97-AF65-F5344CB8AC3E}">
        <p14:creationId xmlns:p14="http://schemas.microsoft.com/office/powerpoint/2010/main" val="32787364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66700"/>
            <a:ext cx="6697663" cy="876300"/>
          </a:xfrm>
        </p:spPr>
        <p:txBody>
          <a:bodyPr>
            <a:noAutofit/>
          </a:bodyPr>
          <a:lstStyle/>
          <a:p>
            <a:r>
              <a:rPr lang="en-US" sz="3200" dirty="0" smtClean="0"/>
              <a:t>Patient Safety &amp; Medical Liability Research Program</a:t>
            </a:r>
            <a:endParaRPr lang="en-US" sz="3200" dirty="0"/>
          </a:p>
        </p:txBody>
      </p:sp>
      <p:sp>
        <p:nvSpPr>
          <p:cNvPr id="5" name="Content Placeholder 4"/>
          <p:cNvSpPr>
            <a:spLocks noGrp="1"/>
          </p:cNvSpPr>
          <p:nvPr>
            <p:ph idx="1"/>
          </p:nvPr>
        </p:nvSpPr>
        <p:spPr>
          <a:xfrm>
            <a:off x="609600" y="1524000"/>
            <a:ext cx="5029199" cy="4419600"/>
          </a:xfrm>
        </p:spPr>
        <p:txBody>
          <a:bodyPr>
            <a:normAutofit fontScale="92500"/>
          </a:bodyPr>
          <a:lstStyle/>
          <a:p>
            <a:r>
              <a:rPr lang="en-US" sz="2400" dirty="0" smtClean="0"/>
              <a:t>Part of the HHS patient safety and medical liability initiative. Seven demonstration grants across the Nation, four primary goals:</a:t>
            </a:r>
          </a:p>
          <a:p>
            <a:pPr marL="1036638" lvl="1" indent="-457200">
              <a:buFont typeface="+mj-lt"/>
              <a:buAutoNum type="arabicParenR"/>
            </a:pPr>
            <a:r>
              <a:rPr lang="en-US" sz="2000" dirty="0" smtClean="0"/>
              <a:t>Put patient safety first and work to reduce preventable injuries</a:t>
            </a:r>
          </a:p>
          <a:p>
            <a:pPr marL="1036638" lvl="1" indent="-457200">
              <a:buFont typeface="+mj-lt"/>
              <a:buAutoNum type="arabicParenR"/>
            </a:pPr>
            <a:r>
              <a:rPr lang="en-US" sz="2000" dirty="0" smtClean="0"/>
              <a:t>Foster better communication between doctors and their patients</a:t>
            </a:r>
          </a:p>
          <a:p>
            <a:pPr marL="1036638" lvl="1" indent="-457200">
              <a:buFont typeface="+mj-lt"/>
              <a:buAutoNum type="arabicParenR"/>
            </a:pPr>
            <a:r>
              <a:rPr lang="en-US" sz="2000" dirty="0" smtClean="0"/>
              <a:t>Ensure patients are compensated in a fair and timely manner while reducing frivolous lawsuits</a:t>
            </a:r>
          </a:p>
          <a:p>
            <a:pPr marL="1036638" lvl="1" indent="-457200">
              <a:buFont typeface="+mj-lt"/>
              <a:buAutoNum type="arabicParenR"/>
            </a:pPr>
            <a:r>
              <a:rPr lang="en-US" sz="2000" dirty="0" smtClean="0"/>
              <a:t>Reduce liability premiums</a:t>
            </a:r>
          </a:p>
          <a:p>
            <a:pPr>
              <a:buNone/>
            </a:pPr>
            <a:endParaRPr lang="en-US" sz="2800" dirty="0" smtClean="0"/>
          </a:p>
        </p:txBody>
      </p:sp>
      <p:sp>
        <p:nvSpPr>
          <p:cNvPr id="6" name="TextBox 5"/>
          <p:cNvSpPr txBox="1"/>
          <p:nvPr/>
        </p:nvSpPr>
        <p:spPr>
          <a:xfrm>
            <a:off x="5867400" y="1905000"/>
            <a:ext cx="2590800" cy="3016210"/>
          </a:xfrm>
          <a:prstGeom prst="rect">
            <a:avLst/>
          </a:prstGeom>
          <a:gradFill>
            <a:gsLst>
              <a:gs pos="0">
                <a:srgbClr val="FF9900"/>
              </a:gs>
              <a:gs pos="80000">
                <a:schemeClr val="dk1">
                  <a:shade val="93000"/>
                  <a:satMod val="130000"/>
                </a:schemeClr>
              </a:gs>
              <a:gs pos="100000">
                <a:schemeClr val="dk1">
                  <a:shade val="94000"/>
                  <a:satMod val="135000"/>
                </a:schemeClr>
              </a:gs>
            </a:gsLst>
            <a:lin ang="16200000" scaled="0"/>
          </a:gradFill>
        </p:spPr>
        <p:style>
          <a:lnRef idx="0">
            <a:schemeClr val="dk1"/>
          </a:lnRef>
          <a:fillRef idx="3">
            <a:schemeClr val="dk1"/>
          </a:fillRef>
          <a:effectRef idx="3">
            <a:schemeClr val="dk1"/>
          </a:effectRef>
          <a:fontRef idx="minor">
            <a:schemeClr val="lt1"/>
          </a:fontRef>
        </p:style>
        <p:txBody>
          <a:bodyPr wrap="square" rtlCol="0">
            <a:spAutoFit/>
          </a:bodyPr>
          <a:lstStyle/>
          <a:p>
            <a:r>
              <a:rPr lang="en-US" i="1" dirty="0" smtClean="0">
                <a:effectLst>
                  <a:outerShdw blurRad="38100" dist="38100" dir="2700000" algn="tl">
                    <a:srgbClr val="000000">
                      <a:alpha val="43137"/>
                    </a:srgbClr>
                  </a:outerShdw>
                </a:effectLst>
              </a:rPr>
              <a:t>“This new research is the largest government investment connecting medical liability to quality and aims to improve the overall quality of health care.”</a:t>
            </a:r>
          </a:p>
          <a:p>
            <a:pPr algn="r"/>
            <a:endParaRPr lang="en-US" sz="1600" dirty="0" smtClean="0">
              <a:effectLst>
                <a:outerShdw blurRad="38100" dist="38100" dir="2700000" algn="tl">
                  <a:srgbClr val="000000">
                    <a:alpha val="43137"/>
                  </a:srgbClr>
                </a:outerShdw>
              </a:effectLst>
            </a:endParaRPr>
          </a:p>
          <a:p>
            <a:pPr algn="r"/>
            <a:r>
              <a:rPr lang="en-US" sz="1600" dirty="0" smtClean="0">
                <a:effectLst>
                  <a:outerShdw blurRad="38100" dist="38100" dir="2700000" algn="tl">
                    <a:srgbClr val="000000">
                      <a:alpha val="43137"/>
                    </a:srgbClr>
                  </a:outerShdw>
                </a:effectLst>
              </a:rPr>
              <a:t>HHS Secretary</a:t>
            </a:r>
          </a:p>
          <a:p>
            <a:pPr algn="r"/>
            <a:r>
              <a:rPr lang="en-US" sz="1600" dirty="0" smtClean="0">
                <a:effectLst>
                  <a:outerShdw blurRad="38100" dist="38100" dir="2700000" algn="tl">
                    <a:srgbClr val="000000">
                      <a:alpha val="43137"/>
                    </a:srgbClr>
                  </a:outerShdw>
                </a:effectLst>
              </a:rPr>
              <a:t> Kathleen Sebelius</a:t>
            </a:r>
          </a:p>
          <a:p>
            <a:pPr algn="r"/>
            <a:r>
              <a:rPr lang="en-US" sz="1600" dirty="0" smtClean="0">
                <a:effectLst>
                  <a:outerShdw blurRad="38100" dist="38100" dir="2700000" algn="tl">
                    <a:srgbClr val="000000">
                      <a:alpha val="43137"/>
                    </a:srgbClr>
                  </a:outerShdw>
                </a:effectLst>
              </a:rPr>
              <a:t>June 11, 2010</a:t>
            </a:r>
            <a:endParaRPr lang="en-US" sz="1600" dirty="0">
              <a:effectLst>
                <a:outerShdw blurRad="38100" dist="38100" dir="2700000" algn="tl">
                  <a:srgbClr val="000000">
                    <a:alpha val="43137"/>
                  </a:srgbClr>
                </a:outerShdw>
              </a:effectLst>
            </a:endParaRPr>
          </a:p>
        </p:txBody>
      </p:sp>
      <p:sp>
        <p:nvSpPr>
          <p:cNvPr id="7" name="TextBox 6"/>
          <p:cNvSpPr txBox="1"/>
          <p:nvPr/>
        </p:nvSpPr>
        <p:spPr>
          <a:xfrm>
            <a:off x="762000" y="6324600"/>
            <a:ext cx="7696200" cy="338554"/>
          </a:xfrm>
          <a:prstGeom prst="rect">
            <a:avLst/>
          </a:prstGeom>
          <a:noFill/>
        </p:spPr>
        <p:txBody>
          <a:bodyPr wrap="square" rtlCol="0">
            <a:spAutoFit/>
          </a:bodyPr>
          <a:lstStyle/>
          <a:p>
            <a:pPr algn="ctr"/>
            <a:r>
              <a:rPr lang="en-US" sz="1600" dirty="0" smtClean="0"/>
              <a:t>http://www.ahrq.gov/qual/liability</a:t>
            </a:r>
            <a:endParaRPr lang="en-US" sz="1600" dirty="0"/>
          </a:p>
        </p:txBody>
      </p:sp>
    </p:spTree>
    <p:extLst>
      <p:ext uri="{BB962C8B-B14F-4D97-AF65-F5344CB8AC3E}">
        <p14:creationId xmlns:p14="http://schemas.microsoft.com/office/powerpoint/2010/main" val="17248395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AHRQ’s Communication </a:t>
            </a:r>
            <a:r>
              <a:rPr lang="en-US" sz="3600" dirty="0"/>
              <a:t>&amp;</a:t>
            </a:r>
            <a:r>
              <a:rPr lang="en-US" sz="3600" dirty="0" smtClean="0"/>
              <a:t> </a:t>
            </a:r>
            <a:br>
              <a:rPr lang="en-US" sz="3600" dirty="0" smtClean="0"/>
            </a:br>
            <a:r>
              <a:rPr lang="en-US" sz="3600" dirty="0" smtClean="0"/>
              <a:t>Resolution Program Toolkit</a:t>
            </a:r>
            <a:endParaRPr lang="en-US" sz="3600" dirty="0"/>
          </a:p>
        </p:txBody>
      </p:sp>
      <p:sp>
        <p:nvSpPr>
          <p:cNvPr id="3" name="Content Placeholder 2"/>
          <p:cNvSpPr>
            <a:spLocks noGrp="1"/>
          </p:cNvSpPr>
          <p:nvPr>
            <p:ph idx="1"/>
          </p:nvPr>
        </p:nvSpPr>
        <p:spPr>
          <a:xfrm>
            <a:off x="457200" y="1447800"/>
            <a:ext cx="6324600" cy="5029200"/>
          </a:xfrm>
        </p:spPr>
        <p:txBody>
          <a:bodyPr>
            <a:normAutofit/>
          </a:bodyPr>
          <a:lstStyle/>
          <a:p>
            <a:r>
              <a:rPr lang="en-US" sz="2800" dirty="0" smtClean="0"/>
              <a:t>The </a:t>
            </a:r>
            <a:r>
              <a:rPr lang="en-US" sz="2800" dirty="0"/>
              <a:t>toolkit will be designed around a series of core </a:t>
            </a:r>
            <a:r>
              <a:rPr lang="en-US" sz="2800" dirty="0" smtClean="0"/>
              <a:t>principles:</a:t>
            </a:r>
          </a:p>
          <a:p>
            <a:pPr lvl="1"/>
            <a:r>
              <a:rPr lang="en-US" sz="2400" dirty="0" smtClean="0"/>
              <a:t>Adverse event reporting </a:t>
            </a:r>
            <a:endParaRPr lang="en-US" sz="2400" dirty="0"/>
          </a:p>
          <a:p>
            <a:pPr lvl="1"/>
            <a:r>
              <a:rPr lang="en-US" sz="2400" dirty="0" smtClean="0"/>
              <a:t>Communication &amp; disclosure (i.e., full disclosure, apology &amp;  rapid remediation following an adverse event)</a:t>
            </a:r>
            <a:endParaRPr lang="en-US" sz="2400" dirty="0"/>
          </a:p>
          <a:p>
            <a:pPr lvl="1"/>
            <a:r>
              <a:rPr lang="en-US" sz="2400" dirty="0" smtClean="0"/>
              <a:t>Care for the caregiver</a:t>
            </a:r>
          </a:p>
          <a:p>
            <a:pPr lvl="1"/>
            <a:r>
              <a:rPr lang="en-US" sz="2400" dirty="0" smtClean="0"/>
              <a:t>Process </a:t>
            </a:r>
            <a:r>
              <a:rPr lang="en-US" sz="2400" dirty="0"/>
              <a:t>improvement</a:t>
            </a:r>
          </a:p>
          <a:p>
            <a:r>
              <a:rPr lang="en-US" sz="2800" dirty="0"/>
              <a:t>Implementation will be customized for each hospital based on the results of a gap </a:t>
            </a:r>
            <a:r>
              <a:rPr lang="en-US" sz="2800" dirty="0" smtClean="0"/>
              <a:t>analysis</a:t>
            </a:r>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0" y="5174536"/>
            <a:ext cx="2612227" cy="1378664"/>
          </a:xfrm>
          <a:prstGeom prst="rect">
            <a:avLst/>
          </a:prstGeom>
          <a:ln w="3175">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spTree>
    <p:extLst>
      <p:ext uri="{BB962C8B-B14F-4D97-AF65-F5344CB8AC3E}">
        <p14:creationId xmlns:p14="http://schemas.microsoft.com/office/powerpoint/2010/main" val="1898730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mtClean="0"/>
              <a:t>Accelerating Patient Safety Improvements in Nursing Homes</a:t>
            </a:r>
            <a:endParaRPr lang="en-US" dirty="0"/>
          </a:p>
        </p:txBody>
      </p:sp>
      <p:sp>
        <p:nvSpPr>
          <p:cNvPr id="4" name="Content Placeholder 3"/>
          <p:cNvSpPr>
            <a:spLocks noGrp="1"/>
          </p:cNvSpPr>
          <p:nvPr>
            <p:ph idx="1"/>
          </p:nvPr>
        </p:nvSpPr>
        <p:spPr>
          <a:xfrm>
            <a:off x="3875314" y="1600200"/>
            <a:ext cx="4811486" cy="4525963"/>
          </a:xfrm>
        </p:spPr>
        <p:txBody>
          <a:bodyPr>
            <a:normAutofit/>
          </a:bodyPr>
          <a:lstStyle/>
          <a:p>
            <a:r>
              <a:rPr lang="en-US" sz="2400" dirty="0" smtClean="0"/>
              <a:t>Intended for training front-line personnel in nursing homes and other long-term care facilities</a:t>
            </a:r>
          </a:p>
          <a:p>
            <a:r>
              <a:rPr lang="en-US" sz="2400" dirty="0" smtClean="0"/>
              <a:t>Instructor guide and student workbooks are organized into three modules:</a:t>
            </a:r>
          </a:p>
          <a:p>
            <a:pPr lvl="1"/>
            <a:r>
              <a:rPr lang="en-US" sz="2000" dirty="0" smtClean="0"/>
              <a:t>Detecting Change in a Resident’s Condition</a:t>
            </a:r>
          </a:p>
          <a:p>
            <a:pPr lvl="1"/>
            <a:r>
              <a:rPr lang="en-US" sz="2000" dirty="0" smtClean="0"/>
              <a:t>Communicating Change in a Resident’s Condition</a:t>
            </a:r>
          </a:p>
          <a:p>
            <a:pPr lvl="1"/>
            <a:r>
              <a:rPr lang="en-US" sz="2000" dirty="0" smtClean="0"/>
              <a:t>Falls Prevention and Management</a:t>
            </a:r>
            <a:endParaRPr lang="en-US" sz="2000" dirty="0"/>
          </a:p>
        </p:txBody>
      </p:sp>
      <p:grpSp>
        <p:nvGrpSpPr>
          <p:cNvPr id="16" name="Group 15"/>
          <p:cNvGrpSpPr/>
          <p:nvPr/>
        </p:nvGrpSpPr>
        <p:grpSpPr>
          <a:xfrm>
            <a:off x="340651" y="1600200"/>
            <a:ext cx="3534663" cy="5039552"/>
            <a:chOff x="340651" y="1600200"/>
            <a:chExt cx="3534663" cy="5039552"/>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1600200"/>
              <a:ext cx="3341914" cy="4419600"/>
            </a:xfrm>
            <a:prstGeom prst="rect">
              <a:avLst/>
            </a:prstGeom>
          </p:spPr>
        </p:pic>
        <p:grpSp>
          <p:nvGrpSpPr>
            <p:cNvPr id="15" name="Group 14"/>
            <p:cNvGrpSpPr/>
            <p:nvPr/>
          </p:nvGrpSpPr>
          <p:grpSpPr>
            <a:xfrm>
              <a:off x="340651" y="4512602"/>
              <a:ext cx="2962321" cy="2127150"/>
              <a:chOff x="340651" y="4512602"/>
              <a:chExt cx="2962321" cy="2127150"/>
            </a:xfrm>
          </p:grpSpPr>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78076">
                <a:off x="1949146" y="4580401"/>
                <a:ext cx="1353826" cy="191262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1118" y="4512602"/>
                <a:ext cx="1407763" cy="1988820"/>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871170">
                <a:off x="340651" y="4646360"/>
                <a:ext cx="1410999" cy="1993392"/>
              </a:xfrm>
              <a:prstGeom prst="rect">
                <a:avLst/>
              </a:prstGeom>
            </p:spPr>
          </p:pic>
        </p:grpSp>
      </p:grpSp>
      <p:sp>
        <p:nvSpPr>
          <p:cNvPr id="6" name="TextBox 5"/>
          <p:cNvSpPr txBox="1"/>
          <p:nvPr/>
        </p:nvSpPr>
        <p:spPr>
          <a:xfrm>
            <a:off x="3962400" y="6290846"/>
            <a:ext cx="5029200" cy="338554"/>
          </a:xfrm>
          <a:prstGeom prst="rect">
            <a:avLst/>
          </a:prstGeom>
          <a:noFill/>
        </p:spPr>
        <p:txBody>
          <a:bodyPr wrap="square" rtlCol="0">
            <a:spAutoFit/>
          </a:bodyPr>
          <a:lstStyle/>
          <a:p>
            <a:pPr algn="ctr"/>
            <a:r>
              <a:rPr lang="en-US" sz="1600" i="1" dirty="0" smtClean="0"/>
              <a:t>Nearly 3,000 downloads since </a:t>
            </a:r>
            <a:r>
              <a:rPr lang="en-US" sz="1600" i="1" dirty="0"/>
              <a:t>October 2012</a:t>
            </a:r>
          </a:p>
        </p:txBody>
      </p:sp>
      <p:cxnSp>
        <p:nvCxnSpPr>
          <p:cNvPr id="8" name="Straight Connector 7"/>
          <p:cNvCxnSpPr/>
          <p:nvPr/>
        </p:nvCxnSpPr>
        <p:spPr>
          <a:xfrm flipH="1">
            <a:off x="5410200" y="6199359"/>
            <a:ext cx="2362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07984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On-Time Pressure Ulcer Prevention Program</a:t>
            </a:r>
            <a:endParaRPr lang="en-US" sz="3200" dirty="0"/>
          </a:p>
        </p:txBody>
      </p:sp>
      <p:sp>
        <p:nvSpPr>
          <p:cNvPr id="3" name="Content Placeholder 2"/>
          <p:cNvSpPr>
            <a:spLocks noGrp="1"/>
          </p:cNvSpPr>
          <p:nvPr>
            <p:ph idx="1"/>
          </p:nvPr>
        </p:nvSpPr>
        <p:spPr/>
        <p:txBody>
          <a:bodyPr>
            <a:normAutofit/>
          </a:bodyPr>
          <a:lstStyle/>
          <a:p>
            <a:r>
              <a:rPr lang="en-US" sz="2600" dirty="0" smtClean="0"/>
              <a:t>Uses health IT to improve care at the point of delivery through clinical decision support (CDS)</a:t>
            </a:r>
          </a:p>
          <a:p>
            <a:r>
              <a:rPr lang="en-US" sz="2600" dirty="0" smtClean="0"/>
              <a:t>CDS reports summarize real-time information from multiple sources, enabling early intervention to reduce pressure ulcer formation risk</a:t>
            </a:r>
          </a:p>
          <a:p>
            <a:r>
              <a:rPr lang="en-US" sz="2600" dirty="0" smtClean="0"/>
              <a:t>New research* found that implementation of the program led to a 59 percent reduction in the incidence of pressure ulcers per 100 nursing home residents per month</a:t>
            </a:r>
          </a:p>
          <a:p>
            <a:endParaRPr lang="en-US" dirty="0"/>
          </a:p>
        </p:txBody>
      </p:sp>
      <p:sp>
        <p:nvSpPr>
          <p:cNvPr id="4" name="TextBox 3"/>
          <p:cNvSpPr txBox="1"/>
          <p:nvPr/>
        </p:nvSpPr>
        <p:spPr>
          <a:xfrm>
            <a:off x="457200" y="6096000"/>
            <a:ext cx="8382000" cy="584775"/>
          </a:xfrm>
          <a:prstGeom prst="rect">
            <a:avLst/>
          </a:prstGeom>
          <a:noFill/>
        </p:spPr>
        <p:txBody>
          <a:bodyPr wrap="square" rtlCol="0">
            <a:spAutoFit/>
          </a:bodyPr>
          <a:lstStyle/>
          <a:p>
            <a:r>
              <a:rPr lang="en-US" sz="1600" dirty="0" smtClean="0"/>
              <a:t>Lauren EW, Spector, WD, et al. “Evaluation of AHRQ’s On-Time Pressure Ulcer Prevention Program.” </a:t>
            </a:r>
            <a:r>
              <a:rPr lang="en-US" sz="1600" i="1" dirty="0" smtClean="0"/>
              <a:t>Medical Care </a:t>
            </a:r>
            <a:r>
              <a:rPr lang="en-US" sz="1600" dirty="0" smtClean="0"/>
              <a:t>March 2014</a:t>
            </a:r>
            <a:endParaRPr lang="en-US" sz="1600" dirty="0"/>
          </a:p>
        </p:txBody>
      </p:sp>
    </p:spTree>
    <p:extLst>
      <p:ext uri="{BB962C8B-B14F-4D97-AF65-F5344CB8AC3E}">
        <p14:creationId xmlns:p14="http://schemas.microsoft.com/office/powerpoint/2010/main" val="28314879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200" dirty="0" smtClean="0"/>
              <a:t>Extending Patient Safety to </a:t>
            </a:r>
            <a:br>
              <a:rPr lang="en-US" sz="3200" dirty="0" smtClean="0"/>
            </a:br>
            <a:r>
              <a:rPr lang="en-US" sz="3200" dirty="0" smtClean="0"/>
              <a:t>All Health Care Settings</a:t>
            </a:r>
            <a:endParaRPr lang="en-US" sz="32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457325"/>
            <a:ext cx="8610600" cy="5181600"/>
          </a:xfrm>
          <a:prstGeom prst="rect">
            <a:avLst/>
          </a:prstGeom>
        </p:spPr>
      </p:pic>
    </p:spTree>
    <p:extLst>
      <p:ext uri="{BB962C8B-B14F-4D97-AF65-F5344CB8AC3E}">
        <p14:creationId xmlns:p14="http://schemas.microsoft.com/office/powerpoint/2010/main" val="352730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7467600" cy="1066800"/>
          </a:xfrm>
        </p:spPr>
        <p:txBody>
          <a:bodyPr anchor="ctr">
            <a:normAutofit/>
          </a:bodyPr>
          <a:lstStyle/>
          <a:p>
            <a:pPr>
              <a:defRPr/>
            </a:pPr>
            <a:r>
              <a:rPr lang="en-US" sz="3200" dirty="0" smtClean="0"/>
              <a:t>Toolkit for Rapid-Cycle Patient Safety and Quality Improvement</a:t>
            </a:r>
          </a:p>
        </p:txBody>
      </p:sp>
      <p:sp>
        <p:nvSpPr>
          <p:cNvPr id="3" name="Content Placeholder 2"/>
          <p:cNvSpPr>
            <a:spLocks noGrp="1"/>
          </p:cNvSpPr>
          <p:nvPr>
            <p:ph idx="1"/>
          </p:nvPr>
        </p:nvSpPr>
        <p:spPr>
          <a:xfrm>
            <a:off x="381000" y="1447800"/>
            <a:ext cx="8526463" cy="4876800"/>
          </a:xfrm>
        </p:spPr>
        <p:txBody>
          <a:bodyPr>
            <a:normAutofit/>
          </a:bodyPr>
          <a:lstStyle/>
          <a:p>
            <a:pPr>
              <a:defRPr/>
            </a:pPr>
            <a:r>
              <a:rPr lang="en-US" sz="2600" dirty="0" smtClean="0"/>
              <a:t>Will help medical offices assess and improve the process they use to manage patient testing and   follow up </a:t>
            </a:r>
          </a:p>
          <a:p>
            <a:pPr>
              <a:defRPr/>
            </a:pPr>
            <a:r>
              <a:rPr lang="en-US" sz="2600" dirty="0" smtClean="0"/>
              <a:t>Includes surveys, survey scoring sheets, and patient handouts:</a:t>
            </a:r>
          </a:p>
          <a:p>
            <a:pPr lvl="1">
              <a:defRPr/>
            </a:pPr>
            <a:r>
              <a:rPr lang="en-US" sz="2000" dirty="0" smtClean="0"/>
              <a:t>Surveys of office readiness, testing processes,                                      and patient engagement (English and Spanish) </a:t>
            </a:r>
          </a:p>
          <a:p>
            <a:pPr lvl="1">
              <a:defRPr/>
            </a:pPr>
            <a:r>
              <a:rPr lang="en-US" sz="2000" dirty="0" smtClean="0"/>
              <a:t>Tools for planning, chart audit, and                                                 electronic health record evaluation </a:t>
            </a:r>
          </a:p>
          <a:p>
            <a:pPr lvl="1">
              <a:defRPr/>
            </a:pPr>
            <a:r>
              <a:rPr lang="en-US" sz="2000" dirty="0" smtClean="0"/>
              <a:t>A patient handout (English and Spanish)</a:t>
            </a:r>
            <a:endParaRPr lang="en-US" sz="2600" dirty="0" smtClean="0"/>
          </a:p>
          <a:p>
            <a:pPr>
              <a:defRPr/>
            </a:pPr>
            <a:r>
              <a:rPr lang="en-US" sz="2600" dirty="0" smtClean="0"/>
              <a:t>Users can pick and choose among these surveys and tools to select the ones that apply to their office</a:t>
            </a:r>
          </a:p>
          <a:p>
            <a:pPr>
              <a:defRPr/>
            </a:pPr>
            <a:endParaRPr lang="en-US" dirty="0" smtClean="0"/>
          </a:p>
          <a:p>
            <a:pPr>
              <a:defRPr/>
            </a:pPr>
            <a:endParaRPr lang="en-US"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200" y="3444899"/>
            <a:ext cx="2286000" cy="1766246"/>
          </a:xfrm>
          <a:prstGeom prst="rect">
            <a:avLst/>
          </a:prstGeom>
          <a:ln>
            <a:solidFill>
              <a:schemeClr val="accent1"/>
            </a:solidFill>
          </a:ln>
        </p:spPr>
      </p:pic>
    </p:spTree>
    <p:extLst>
      <p:ext uri="{BB962C8B-B14F-4D97-AF65-F5344CB8AC3E}">
        <p14:creationId xmlns:p14="http://schemas.microsoft.com/office/powerpoint/2010/main" val="1975728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086600" cy="868362"/>
          </a:xfrm>
        </p:spPr>
        <p:txBody>
          <a:bodyPr>
            <a:normAutofit fontScale="90000"/>
          </a:bodyPr>
          <a:lstStyle/>
          <a:p>
            <a:r>
              <a:rPr lang="en-US" dirty="0"/>
              <a:t>Transitioning Newborns </a:t>
            </a:r>
            <a:r>
              <a:rPr lang="en-US" dirty="0" smtClean="0"/>
              <a:t>From </a:t>
            </a:r>
            <a:r>
              <a:rPr lang="en-US" dirty="0"/>
              <a:t>NICU to Home: A Resource </a:t>
            </a:r>
            <a:r>
              <a:rPr lang="en-US" dirty="0" smtClean="0"/>
              <a:t>Toolkit</a:t>
            </a:r>
            <a:endParaRPr lang="en-US" dirty="0"/>
          </a:p>
        </p:txBody>
      </p:sp>
      <p:sp>
        <p:nvSpPr>
          <p:cNvPr id="3" name="Content Placeholder 2"/>
          <p:cNvSpPr>
            <a:spLocks noGrp="1"/>
          </p:cNvSpPr>
          <p:nvPr>
            <p:ph idx="1"/>
          </p:nvPr>
        </p:nvSpPr>
        <p:spPr>
          <a:xfrm>
            <a:off x="457200" y="1600201"/>
            <a:ext cx="5626392" cy="4191000"/>
          </a:xfrm>
        </p:spPr>
        <p:txBody>
          <a:bodyPr>
            <a:noAutofit/>
          </a:bodyPr>
          <a:lstStyle/>
          <a:p>
            <a:r>
              <a:rPr lang="en-US" sz="2400" dirty="0" smtClean="0"/>
              <a:t>Online toolkit can help coordinate care from the NICU to home</a:t>
            </a:r>
          </a:p>
          <a:p>
            <a:r>
              <a:rPr lang="en-US" sz="2400" dirty="0" smtClean="0"/>
              <a:t>Outlines how to create a Health Coach Program to facilitate transitions</a:t>
            </a:r>
          </a:p>
          <a:p>
            <a:r>
              <a:rPr lang="en-US" sz="2400" dirty="0" smtClean="0"/>
              <a:t>Includes nearly 30 clinical fact sheets on common issues faced by caregivers of premature babies</a:t>
            </a:r>
          </a:p>
          <a:p>
            <a:r>
              <a:rPr lang="en-US" sz="2400" dirty="0" smtClean="0"/>
              <a:t>Customizable to meet individual family needs</a:t>
            </a:r>
          </a:p>
          <a:p>
            <a:pPr marL="0" indent="0" algn="ctr">
              <a:buNone/>
            </a:pPr>
            <a:endParaRPr lang="en-US" dirty="0" smtClean="0">
              <a:hlinkClick r:id=""/>
            </a:endParaRPr>
          </a:p>
          <a:p>
            <a:pPr marL="0" indent="0" algn="ctr">
              <a:buNone/>
            </a:pPr>
            <a:endParaRPr lang="en-US" dirty="0"/>
          </a:p>
          <a:p>
            <a:endParaRPr lang="en-US" dirty="0" smtClean="0"/>
          </a:p>
          <a:p>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11976"/>
          <a:stretch/>
        </p:blipFill>
        <p:spPr>
          <a:xfrm>
            <a:off x="6156240" y="1881400"/>
            <a:ext cx="2682960" cy="3452600"/>
          </a:xfrm>
          <a:prstGeom prst="rect">
            <a:avLst/>
          </a:prstGeom>
          <a:solidFill>
            <a:srgbClr val="00B0F0"/>
          </a:solidFill>
          <a:ln>
            <a:solidFill>
              <a:schemeClr val="accent1">
                <a:shade val="50000"/>
              </a:schemeClr>
            </a:solidFill>
          </a:ln>
        </p:spPr>
      </p:pic>
      <p:sp>
        <p:nvSpPr>
          <p:cNvPr id="5" name="TextBox 4"/>
          <p:cNvSpPr txBox="1"/>
          <p:nvPr/>
        </p:nvSpPr>
        <p:spPr>
          <a:xfrm>
            <a:off x="228600" y="6248400"/>
            <a:ext cx="8686800" cy="400110"/>
          </a:xfrm>
          <a:prstGeom prst="rect">
            <a:avLst/>
          </a:prstGeom>
          <a:noFill/>
        </p:spPr>
        <p:txBody>
          <a:bodyPr wrap="square" rtlCol="0">
            <a:spAutoFit/>
          </a:bodyPr>
          <a:lstStyle/>
          <a:p>
            <a:pPr algn="ctr"/>
            <a:r>
              <a:rPr lang="en-US" sz="2000" b="1" dirty="0" smtClean="0">
                <a:hlinkClick r:id=""/>
              </a:rPr>
              <a:t>www.ahrq.gov/nicutoolkit</a:t>
            </a:r>
            <a:endParaRPr lang="en-US" sz="2000" b="1" dirty="0"/>
          </a:p>
        </p:txBody>
      </p:sp>
    </p:spTree>
    <p:extLst>
      <p:ext uri="{BB962C8B-B14F-4D97-AF65-F5344CB8AC3E}">
        <p14:creationId xmlns:p14="http://schemas.microsoft.com/office/powerpoint/2010/main" val="889279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Generating Evidence to Inform Practice &amp; Policy and Support Implementation</a:t>
            </a:r>
            <a:endParaRPr lang="en-US" sz="3200" dirty="0"/>
          </a:p>
        </p:txBody>
      </p:sp>
      <p:graphicFrame>
        <p:nvGraphicFramePr>
          <p:cNvPr id="3" name="Diagram 2"/>
          <p:cNvGraphicFramePr/>
          <p:nvPr>
            <p:extLst>
              <p:ext uri="{D42A27DB-BD31-4B8C-83A1-F6EECF244321}">
                <p14:modId xmlns:p14="http://schemas.microsoft.com/office/powerpoint/2010/main" val="1753682861"/>
              </p:ext>
            </p:extLst>
          </p:nvPr>
        </p:nvGraphicFramePr>
        <p:xfrm>
          <a:off x="457200" y="1447800"/>
          <a:ext cx="81534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1201094" y="2514600"/>
            <a:ext cx="1447800" cy="369332"/>
          </a:xfrm>
          <a:prstGeom prst="rect">
            <a:avLst/>
          </a:prstGeom>
          <a:noFill/>
        </p:spPr>
        <p:txBody>
          <a:bodyPr wrap="square" rtlCol="0">
            <a:spAutoFit/>
          </a:bodyPr>
          <a:lstStyle/>
          <a:p>
            <a:pPr algn="ctr"/>
            <a:r>
              <a:rPr lang="en-US" b="1" dirty="0" smtClean="0"/>
              <a:t>AHRQ</a:t>
            </a:r>
            <a:endParaRPr lang="en-US" b="1" dirty="0"/>
          </a:p>
        </p:txBody>
      </p:sp>
      <p:sp>
        <p:nvSpPr>
          <p:cNvPr id="5" name="TextBox 4"/>
          <p:cNvSpPr txBox="1"/>
          <p:nvPr/>
        </p:nvSpPr>
        <p:spPr>
          <a:xfrm>
            <a:off x="6431735" y="2526268"/>
            <a:ext cx="1447800" cy="369332"/>
          </a:xfrm>
          <a:prstGeom prst="rect">
            <a:avLst/>
          </a:prstGeom>
          <a:noFill/>
        </p:spPr>
        <p:txBody>
          <a:bodyPr wrap="square" rtlCol="0">
            <a:spAutoFit/>
          </a:bodyPr>
          <a:lstStyle/>
          <a:p>
            <a:pPr algn="ctr"/>
            <a:r>
              <a:rPr lang="en-US" b="1" dirty="0" smtClean="0"/>
              <a:t>AHRQ</a:t>
            </a:r>
            <a:endParaRPr lang="en-US" b="1" dirty="0"/>
          </a:p>
        </p:txBody>
      </p:sp>
    </p:spTree>
    <p:extLst>
      <p:ext uri="{BB962C8B-B14F-4D97-AF65-F5344CB8AC3E}">
        <p14:creationId xmlns:p14="http://schemas.microsoft.com/office/powerpoint/2010/main" val="12417346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t>Generating Evidence to Inform Practice &amp; Policy and Support Implementation</a:t>
            </a:r>
          </a:p>
        </p:txBody>
      </p:sp>
      <p:grpSp>
        <p:nvGrpSpPr>
          <p:cNvPr id="15" name="Group 14"/>
          <p:cNvGrpSpPr/>
          <p:nvPr/>
        </p:nvGrpSpPr>
        <p:grpSpPr>
          <a:xfrm>
            <a:off x="1066800" y="1331976"/>
            <a:ext cx="1947672" cy="1335024"/>
            <a:chOff x="1066800" y="1398758"/>
            <a:chExt cx="1947672" cy="1335024"/>
          </a:xfrm>
        </p:grpSpPr>
        <p:sp>
          <p:nvSpPr>
            <p:cNvPr id="5" name="Oval 4"/>
            <p:cNvSpPr/>
            <p:nvPr/>
          </p:nvSpPr>
          <p:spPr>
            <a:xfrm>
              <a:off x="1066800" y="1398758"/>
              <a:ext cx="1947672" cy="133502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371600" y="1732160"/>
              <a:ext cx="1371600" cy="584775"/>
            </a:xfrm>
            <a:prstGeom prst="rect">
              <a:avLst/>
            </a:prstGeom>
            <a:noFill/>
          </p:spPr>
          <p:txBody>
            <a:bodyPr wrap="square" rtlCol="0">
              <a:spAutoFit/>
            </a:bodyPr>
            <a:lstStyle/>
            <a:p>
              <a:pPr lvl="0" algn="ctr"/>
              <a:r>
                <a:rPr lang="en-US" sz="1600" b="1" dirty="0" smtClean="0">
                  <a:solidFill>
                    <a:schemeClr val="bg1"/>
                  </a:solidFill>
                </a:rPr>
                <a:t>Evidence              </a:t>
              </a:r>
              <a:r>
                <a:rPr lang="en-US" sz="1600" b="1" dirty="0">
                  <a:solidFill>
                    <a:schemeClr val="bg1"/>
                  </a:solidFill>
                </a:rPr>
                <a:t>to Inform</a:t>
              </a:r>
            </a:p>
          </p:txBody>
        </p:sp>
      </p:grpSp>
      <p:grpSp>
        <p:nvGrpSpPr>
          <p:cNvPr id="7" name="Group 6"/>
          <p:cNvGrpSpPr/>
          <p:nvPr/>
        </p:nvGrpSpPr>
        <p:grpSpPr>
          <a:xfrm>
            <a:off x="3177134" y="1987449"/>
            <a:ext cx="328066" cy="30564"/>
            <a:chOff x="2730901" y="2488137"/>
            <a:chExt cx="328066" cy="30564"/>
          </a:xfrm>
        </p:grpSpPr>
        <p:sp>
          <p:nvSpPr>
            <p:cNvPr id="8" name="Straight Connector 7"/>
            <p:cNvSpPr/>
            <p:nvPr/>
          </p:nvSpPr>
          <p:spPr>
            <a:xfrm rot="10834776">
              <a:off x="2730901" y="2488137"/>
              <a:ext cx="328066" cy="30564"/>
            </a:xfrm>
            <a:custGeom>
              <a:avLst/>
              <a:gdLst/>
              <a:ahLst/>
              <a:cxnLst/>
              <a:rect l="0" t="0" r="0" b="0"/>
              <a:pathLst>
                <a:path>
                  <a:moveTo>
                    <a:pt x="0" y="15282"/>
                  </a:moveTo>
                  <a:lnTo>
                    <a:pt x="328066" y="15282"/>
                  </a:lnTo>
                </a:path>
              </a:pathLst>
            </a:custGeom>
            <a:noFill/>
            <a:ln>
              <a:headEnd type="triangle"/>
              <a:tailEnd type="none"/>
            </a:ln>
          </p:spPr>
          <p:style>
            <a:lnRef idx="2">
              <a:scrgbClr r="0" g="0" b="0"/>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9" name="Straight Connector 8"/>
            <p:cNvSpPr/>
            <p:nvPr/>
          </p:nvSpPr>
          <p:spPr>
            <a:xfrm rot="21634776">
              <a:off x="2886733" y="2495218"/>
              <a:ext cx="16403" cy="164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19" name="Group 18"/>
          <p:cNvGrpSpPr/>
          <p:nvPr/>
        </p:nvGrpSpPr>
        <p:grpSpPr>
          <a:xfrm>
            <a:off x="5615534" y="1987678"/>
            <a:ext cx="328066" cy="30564"/>
            <a:chOff x="2730901" y="2488137"/>
            <a:chExt cx="328066" cy="30564"/>
          </a:xfrm>
        </p:grpSpPr>
        <p:sp>
          <p:nvSpPr>
            <p:cNvPr id="20" name="Straight Connector 7"/>
            <p:cNvSpPr/>
            <p:nvPr/>
          </p:nvSpPr>
          <p:spPr>
            <a:xfrm rot="10834776">
              <a:off x="2730901" y="2488137"/>
              <a:ext cx="328066" cy="30564"/>
            </a:xfrm>
            <a:custGeom>
              <a:avLst/>
              <a:gdLst/>
              <a:ahLst/>
              <a:cxnLst/>
              <a:rect l="0" t="0" r="0" b="0"/>
              <a:pathLst>
                <a:path>
                  <a:moveTo>
                    <a:pt x="0" y="15282"/>
                  </a:moveTo>
                  <a:lnTo>
                    <a:pt x="328066" y="15282"/>
                  </a:lnTo>
                </a:path>
              </a:pathLst>
            </a:custGeom>
            <a:noFill/>
            <a:ln>
              <a:headEnd type="triangle"/>
              <a:tailEnd type="none"/>
            </a:ln>
          </p:spPr>
          <p:style>
            <a:lnRef idx="2">
              <a:scrgbClr r="0" g="0" b="0"/>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21" name="Straight Connector 8"/>
            <p:cNvSpPr/>
            <p:nvPr/>
          </p:nvSpPr>
          <p:spPr>
            <a:xfrm rot="21634776">
              <a:off x="2886733" y="2495218"/>
              <a:ext cx="16403" cy="164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6726" y="4973114"/>
            <a:ext cx="2058687" cy="16057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408553">
            <a:off x="249768" y="2841823"/>
            <a:ext cx="2840030" cy="1049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7" name="Group 26"/>
          <p:cNvGrpSpPr/>
          <p:nvPr/>
        </p:nvGrpSpPr>
        <p:grpSpPr>
          <a:xfrm>
            <a:off x="3810000" y="1559847"/>
            <a:ext cx="1548908" cy="878553"/>
            <a:chOff x="3058897" y="1586034"/>
            <a:chExt cx="2035605" cy="1858681"/>
          </a:xfrm>
        </p:grpSpPr>
        <p:sp>
          <p:nvSpPr>
            <p:cNvPr id="28" name="Flowchart: Process 27"/>
            <p:cNvSpPr/>
            <p:nvPr/>
          </p:nvSpPr>
          <p:spPr>
            <a:xfrm>
              <a:off x="3058897" y="1586034"/>
              <a:ext cx="2035605" cy="1858681"/>
            </a:xfrm>
            <a:prstGeom prst="flowChartProcess">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Flowchart: Process 4"/>
            <p:cNvSpPr/>
            <p:nvPr/>
          </p:nvSpPr>
          <p:spPr>
            <a:xfrm>
              <a:off x="3058897" y="1586034"/>
              <a:ext cx="2035605" cy="185868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400" kern="1200" dirty="0" smtClean="0"/>
                <a:t>Practice &amp; Policy</a:t>
              </a:r>
              <a:endParaRPr lang="en-US" sz="2400" kern="1200" dirty="0"/>
            </a:p>
          </p:txBody>
        </p:sp>
      </p:gr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34145">
            <a:off x="267995" y="4486936"/>
            <a:ext cx="2843699" cy="89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3716" y="5607609"/>
            <a:ext cx="3047219" cy="1018434"/>
          </a:xfrm>
          <a:prstGeom prst="rect">
            <a:avLst/>
          </a:prstGeom>
        </p:spPr>
      </p:pic>
      <p:pic>
        <p:nvPicPr>
          <p:cNvPr id="16" name="Picture 1" descr="CUSPlogo.gif"/>
          <p:cNvPicPr>
            <a:picLocks noChangeAspect="1"/>
          </p:cNvPicPr>
          <p:nvPr/>
        </p:nvPicPr>
        <p:blipFill>
          <a:blip r:embed="rId7" cstate="print"/>
          <a:srcRect/>
          <a:stretch>
            <a:fillRect/>
          </a:stretch>
        </p:blipFill>
        <p:spPr bwMode="auto">
          <a:xfrm>
            <a:off x="5319335" y="2824125"/>
            <a:ext cx="1861986" cy="1786295"/>
          </a:xfrm>
          <a:prstGeom prst="rect">
            <a:avLst/>
          </a:prstGeom>
          <a:noFill/>
          <a:ln w="9525">
            <a:noFill/>
            <a:miter lim="800000"/>
            <a:headEnd/>
            <a:tailEnd/>
          </a:ln>
        </p:spPr>
      </p:pic>
      <p:grpSp>
        <p:nvGrpSpPr>
          <p:cNvPr id="14" name="Group 13"/>
          <p:cNvGrpSpPr/>
          <p:nvPr/>
        </p:nvGrpSpPr>
        <p:grpSpPr>
          <a:xfrm>
            <a:off x="6209243" y="1344441"/>
            <a:ext cx="1944157" cy="1335926"/>
            <a:chOff x="5904443" y="1344441"/>
            <a:chExt cx="1828800" cy="1170432"/>
          </a:xfrm>
        </p:grpSpPr>
        <p:sp>
          <p:nvSpPr>
            <p:cNvPr id="23" name="Oval 22"/>
            <p:cNvSpPr/>
            <p:nvPr/>
          </p:nvSpPr>
          <p:spPr>
            <a:xfrm>
              <a:off x="5904443" y="1344441"/>
              <a:ext cx="1828800" cy="117043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974535" y="1525926"/>
              <a:ext cx="1713443" cy="728053"/>
            </a:xfrm>
            <a:prstGeom prst="rect">
              <a:avLst/>
            </a:prstGeom>
            <a:noFill/>
          </p:spPr>
          <p:txBody>
            <a:bodyPr wrap="square" rtlCol="0">
              <a:spAutoFit/>
            </a:bodyPr>
            <a:lstStyle/>
            <a:p>
              <a:pPr lvl="0" algn="ctr"/>
              <a:r>
                <a:rPr lang="en-US" sz="1600" b="1" dirty="0">
                  <a:solidFill>
                    <a:schemeClr val="bg1"/>
                  </a:solidFill>
                </a:rPr>
                <a:t>Evidence and Tools for Implementation</a:t>
              </a:r>
            </a:p>
          </p:txBody>
        </p:sp>
      </p:grpSp>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04681" y="3314970"/>
            <a:ext cx="1686919" cy="1523870"/>
          </a:xfrm>
          <a:prstGeom prst="rect">
            <a:avLst/>
          </a:prstGeom>
          <a:ln>
            <a:solidFill>
              <a:schemeClr val="tx1"/>
            </a:solidFill>
          </a:ln>
        </p:spPr>
      </p:pic>
      <p:pic>
        <p:nvPicPr>
          <p:cNvPr id="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39242" y="3762779"/>
            <a:ext cx="1458319" cy="179767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17023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Partnership </a:t>
            </a:r>
            <a:r>
              <a:rPr lang="en-US" dirty="0"/>
              <a:t>for Patients Achieves Results Through </a:t>
            </a:r>
            <a:r>
              <a:rPr lang="en-US" dirty="0" smtClean="0"/>
              <a:t>“</a:t>
            </a:r>
            <a:r>
              <a:rPr lang="en-US" dirty="0"/>
              <a:t>3 Engines”</a:t>
            </a:r>
          </a:p>
        </p:txBody>
      </p:sp>
      <p:pic>
        <p:nvPicPr>
          <p:cNvPr id="3" name="Content Placeholder 3" descr="Description of all areas of support for the PfP including Federal Programs, CMMI and Partners that help make up the Partnership for Patient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1" y="1600200"/>
            <a:ext cx="8229600" cy="5105400"/>
          </a:xfrm>
          <a:prstGeom prst="rect">
            <a:avLst/>
          </a:prstGeom>
        </p:spPr>
      </p:pic>
    </p:spTree>
    <p:extLst>
      <p:ext uri="{BB962C8B-B14F-4D97-AF65-F5344CB8AC3E}">
        <p14:creationId xmlns:p14="http://schemas.microsoft.com/office/powerpoint/2010/main" val="18277244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447800" y="381000"/>
            <a:ext cx="7162800" cy="876300"/>
          </a:xfrm>
        </p:spPr>
        <p:txBody>
          <a:bodyPr>
            <a:normAutofit fontScale="90000"/>
          </a:bodyPr>
          <a:lstStyle/>
          <a:p>
            <a:pPr>
              <a:defRPr/>
            </a:pPr>
            <a:r>
              <a:rPr lang="en-US" sz="3600" dirty="0" smtClean="0"/>
              <a:t>Partnership for Patients: </a:t>
            </a:r>
            <a:br>
              <a:rPr lang="en-US" sz="3600" dirty="0" smtClean="0"/>
            </a:br>
            <a:r>
              <a:rPr lang="en-US" sz="3600" dirty="0" smtClean="0"/>
              <a:t>HHS Public-Private Initiative</a:t>
            </a:r>
          </a:p>
        </p:txBody>
      </p:sp>
      <p:sp>
        <p:nvSpPr>
          <p:cNvPr id="52227" name="Rectangle 3"/>
          <p:cNvSpPr>
            <a:spLocks noGrp="1" noChangeArrowheads="1"/>
          </p:cNvSpPr>
          <p:nvPr>
            <p:ph type="body" idx="1"/>
          </p:nvPr>
        </p:nvSpPr>
        <p:spPr>
          <a:xfrm>
            <a:off x="381000" y="1447800"/>
            <a:ext cx="6553200" cy="5105400"/>
          </a:xfrm>
        </p:spPr>
        <p:txBody>
          <a:bodyPr>
            <a:normAutofit fontScale="92500" lnSpcReduction="10000"/>
          </a:bodyPr>
          <a:lstStyle/>
          <a:p>
            <a:pPr>
              <a:lnSpc>
                <a:spcPct val="115000"/>
              </a:lnSpc>
              <a:defRPr/>
            </a:pPr>
            <a:r>
              <a:rPr lang="en-US" sz="2600" dirty="0" smtClean="0"/>
              <a:t>40% decrease in instances of hospital                         patients acquiring preventable conditions, including:</a:t>
            </a:r>
          </a:p>
          <a:p>
            <a:pPr lvl="1">
              <a:lnSpc>
                <a:spcPct val="115000"/>
              </a:lnSpc>
              <a:spcBef>
                <a:spcPts val="0"/>
              </a:spcBef>
              <a:defRPr/>
            </a:pPr>
            <a:r>
              <a:rPr lang="en-US" sz="1900" dirty="0" smtClean="0"/>
              <a:t>Ce</a:t>
            </a:r>
            <a:r>
              <a:rPr lang="en-US" sz="1900" dirty="0" smtClean="0">
                <a:solidFill>
                  <a:schemeClr val="tx1"/>
                </a:solidFill>
              </a:rPr>
              <a:t>ntral line-associated bloodstream infections</a:t>
            </a:r>
          </a:p>
          <a:p>
            <a:pPr lvl="1">
              <a:lnSpc>
                <a:spcPct val="115000"/>
              </a:lnSpc>
              <a:spcBef>
                <a:spcPts val="0"/>
              </a:spcBef>
              <a:defRPr/>
            </a:pPr>
            <a:r>
              <a:rPr lang="en-US" sz="1900" dirty="0" smtClean="0">
                <a:solidFill>
                  <a:schemeClr val="tx1"/>
                </a:solidFill>
              </a:rPr>
              <a:t>Catheter-associated urinary tract infections</a:t>
            </a:r>
          </a:p>
          <a:p>
            <a:pPr lvl="1">
              <a:lnSpc>
                <a:spcPct val="115000"/>
              </a:lnSpc>
              <a:spcBef>
                <a:spcPts val="0"/>
              </a:spcBef>
              <a:defRPr/>
            </a:pPr>
            <a:r>
              <a:rPr lang="en-US" sz="1900" dirty="0" smtClean="0">
                <a:solidFill>
                  <a:schemeClr val="tx1"/>
                </a:solidFill>
              </a:rPr>
              <a:t>Surgical site infections</a:t>
            </a:r>
          </a:p>
          <a:p>
            <a:pPr lvl="1">
              <a:lnSpc>
                <a:spcPct val="115000"/>
              </a:lnSpc>
              <a:spcBef>
                <a:spcPts val="0"/>
              </a:spcBef>
              <a:defRPr/>
            </a:pPr>
            <a:r>
              <a:rPr lang="en-US" sz="1900" dirty="0" smtClean="0">
                <a:solidFill>
                  <a:schemeClr val="tx1"/>
                </a:solidFill>
              </a:rPr>
              <a:t>Ventilator-associated pneumonia</a:t>
            </a:r>
          </a:p>
          <a:p>
            <a:pPr lvl="1">
              <a:lnSpc>
                <a:spcPct val="115000"/>
              </a:lnSpc>
              <a:spcBef>
                <a:spcPts val="0"/>
              </a:spcBef>
              <a:defRPr/>
            </a:pPr>
            <a:r>
              <a:rPr lang="en-US" sz="1900" dirty="0" smtClean="0">
                <a:solidFill>
                  <a:schemeClr val="tx1"/>
                </a:solidFill>
              </a:rPr>
              <a:t>Pressure ulcers</a:t>
            </a:r>
          </a:p>
          <a:p>
            <a:pPr lvl="1">
              <a:lnSpc>
                <a:spcPct val="115000"/>
              </a:lnSpc>
              <a:spcBef>
                <a:spcPts val="0"/>
              </a:spcBef>
              <a:defRPr/>
            </a:pPr>
            <a:r>
              <a:rPr lang="en-US" sz="1900" dirty="0" smtClean="0">
                <a:solidFill>
                  <a:schemeClr val="tx1"/>
                </a:solidFill>
              </a:rPr>
              <a:t>Adverse drug events</a:t>
            </a:r>
          </a:p>
          <a:p>
            <a:pPr lvl="1">
              <a:lnSpc>
                <a:spcPct val="115000"/>
              </a:lnSpc>
              <a:spcBef>
                <a:spcPts val="0"/>
              </a:spcBef>
              <a:defRPr/>
            </a:pPr>
            <a:r>
              <a:rPr lang="en-US" sz="1900" dirty="0" smtClean="0">
                <a:solidFill>
                  <a:schemeClr val="tx1"/>
                </a:solidFill>
              </a:rPr>
              <a:t>Venous </a:t>
            </a:r>
            <a:r>
              <a:rPr lang="en-US" sz="1900" dirty="0" err="1" smtClean="0">
                <a:solidFill>
                  <a:schemeClr val="tx1"/>
                </a:solidFill>
              </a:rPr>
              <a:t>thromboembolisms</a:t>
            </a:r>
            <a:endParaRPr lang="en-US" sz="1900" dirty="0" smtClean="0">
              <a:solidFill>
                <a:schemeClr val="tx1"/>
              </a:solidFill>
            </a:endParaRPr>
          </a:p>
          <a:p>
            <a:pPr lvl="1">
              <a:lnSpc>
                <a:spcPct val="115000"/>
              </a:lnSpc>
              <a:spcBef>
                <a:spcPts val="0"/>
              </a:spcBef>
              <a:defRPr/>
            </a:pPr>
            <a:r>
              <a:rPr lang="en-US" sz="1900" dirty="0" smtClean="0">
                <a:solidFill>
                  <a:schemeClr val="tx1"/>
                </a:solidFill>
              </a:rPr>
              <a:t>Injuries from falls</a:t>
            </a:r>
          </a:p>
          <a:p>
            <a:pPr lvl="1">
              <a:lnSpc>
                <a:spcPct val="115000"/>
              </a:lnSpc>
              <a:spcBef>
                <a:spcPts val="0"/>
              </a:spcBef>
              <a:defRPr/>
            </a:pPr>
            <a:r>
              <a:rPr lang="en-US" sz="1900" dirty="0" smtClean="0">
                <a:solidFill>
                  <a:schemeClr val="tx1"/>
                </a:solidFill>
              </a:rPr>
              <a:t>Injuries from obstetrical adverse events</a:t>
            </a:r>
            <a:endParaRPr lang="en-US" sz="1900" dirty="0" smtClean="0">
              <a:effectLst>
                <a:outerShdw blurRad="38100" dist="38100" dir="2700000" algn="tl">
                  <a:srgbClr val="000000">
                    <a:alpha val="43137"/>
                  </a:srgbClr>
                </a:outerShdw>
              </a:effectLst>
            </a:endParaRPr>
          </a:p>
          <a:p>
            <a:pPr>
              <a:lnSpc>
                <a:spcPct val="115000"/>
              </a:lnSpc>
              <a:defRPr/>
            </a:pPr>
            <a:r>
              <a:rPr lang="en-US" sz="2600" dirty="0" smtClean="0"/>
              <a:t>20% decrease in preventable readmissions due to complications during a transition from one care setting to another</a:t>
            </a:r>
            <a:r>
              <a:rPr lang="en-US" sz="2400" b="1" i="1" dirty="0" smtClean="0"/>
              <a:t>       </a:t>
            </a:r>
          </a:p>
        </p:txBody>
      </p:sp>
      <p:sp>
        <p:nvSpPr>
          <p:cNvPr id="52231" name="Text Box 7"/>
          <p:cNvSpPr txBox="1">
            <a:spLocks noChangeArrowheads="1"/>
          </p:cNvSpPr>
          <p:nvPr/>
        </p:nvSpPr>
        <p:spPr bwMode="auto">
          <a:xfrm>
            <a:off x="6190306" y="4724400"/>
            <a:ext cx="2438400" cy="369332"/>
          </a:xfrm>
          <a:prstGeom prst="rect">
            <a:avLst/>
          </a:prstGeom>
          <a:noFill/>
          <a:ln w="12700">
            <a:noFill/>
            <a:miter lim="800000"/>
            <a:headEnd/>
            <a:tailEnd/>
          </a:ln>
          <a:effectLst/>
        </p:spPr>
        <p:txBody>
          <a:bodyPr wrap="square">
            <a:spAutoFit/>
          </a:bodyPr>
          <a:lstStyle/>
          <a:p>
            <a:pPr algn="ctr">
              <a:spcBef>
                <a:spcPct val="50000"/>
              </a:spcBef>
              <a:defRPr/>
            </a:pPr>
            <a:r>
              <a:rPr lang="en-US" sz="1800" b="1" dirty="0" smtClean="0">
                <a:solidFill>
                  <a:srgbClr val="002060"/>
                </a:solidFill>
                <a:latin typeface="+mj-lt"/>
              </a:rPr>
              <a:t>www.healthcare.gov</a:t>
            </a:r>
            <a:endParaRPr lang="en-US" sz="1800" b="1" dirty="0">
              <a:solidFill>
                <a:srgbClr val="002060"/>
              </a:solidFill>
              <a:latin typeface="+mj-lt"/>
            </a:endParaRPr>
          </a:p>
        </p:txBody>
      </p:sp>
      <p:pic>
        <p:nvPicPr>
          <p:cNvPr id="5125" name="Picture 7"/>
          <p:cNvPicPr>
            <a:picLocks noChangeAspect="1" noChangeArrowheads="1"/>
          </p:cNvPicPr>
          <p:nvPr/>
        </p:nvPicPr>
        <p:blipFill>
          <a:blip r:embed="rId3" cstate="print"/>
          <a:srcRect/>
          <a:stretch>
            <a:fillRect/>
          </a:stretch>
        </p:blipFill>
        <p:spPr bwMode="auto">
          <a:xfrm>
            <a:off x="6324600" y="2438400"/>
            <a:ext cx="2165350" cy="2286000"/>
          </a:xfrm>
          <a:prstGeom prst="rect">
            <a:avLst/>
          </a:prstGeom>
          <a:noFill/>
          <a:ln w="12700">
            <a:solidFill>
              <a:schemeClr val="accent1">
                <a:shade val="50000"/>
              </a:schemeClr>
            </a:solidFill>
            <a:miter lim="800000"/>
            <a:headEnd/>
            <a:tailEnd/>
          </a:ln>
        </p:spPr>
      </p:pic>
    </p:spTree>
    <p:extLst>
      <p:ext uri="{BB962C8B-B14F-4D97-AF65-F5344CB8AC3E}">
        <p14:creationId xmlns:p14="http://schemas.microsoft.com/office/powerpoint/2010/main" val="1751019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Stages in Delivery System Improvement Research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6411154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Arrow Connector 5"/>
          <p:cNvCxnSpPr/>
          <p:nvPr/>
        </p:nvCxnSpPr>
        <p:spPr>
          <a:xfrm>
            <a:off x="1676400" y="2057400"/>
            <a:ext cx="0" cy="3200400"/>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85800" y="5486399"/>
            <a:ext cx="1981200" cy="369332"/>
          </a:xfrm>
          <a:prstGeom prst="rect">
            <a:avLst/>
          </a:prstGeom>
          <a:noFill/>
        </p:spPr>
        <p:txBody>
          <a:bodyPr wrap="square" rtlCol="0">
            <a:spAutoFit/>
          </a:bodyPr>
          <a:lstStyle/>
          <a:p>
            <a:pPr algn="ctr"/>
            <a:endParaRPr lang="en-US" b="1" dirty="0">
              <a:solidFill>
                <a:srgbClr val="0070C0"/>
              </a:solidFill>
            </a:endParaRPr>
          </a:p>
        </p:txBody>
      </p:sp>
      <p:sp>
        <p:nvSpPr>
          <p:cNvPr id="8" name="TextBox 7"/>
          <p:cNvSpPr txBox="1"/>
          <p:nvPr/>
        </p:nvSpPr>
        <p:spPr>
          <a:xfrm>
            <a:off x="1028700" y="1676400"/>
            <a:ext cx="1295400" cy="307777"/>
          </a:xfrm>
          <a:prstGeom prst="rect">
            <a:avLst/>
          </a:prstGeom>
          <a:noFill/>
        </p:spPr>
        <p:txBody>
          <a:bodyPr wrap="square" rtlCol="0">
            <a:spAutoFit/>
          </a:bodyPr>
          <a:lstStyle/>
          <a:p>
            <a:pPr algn="ctr"/>
            <a:r>
              <a:rPr lang="en-US" sz="1400" b="1" dirty="0" smtClean="0">
                <a:solidFill>
                  <a:srgbClr val="002060"/>
                </a:solidFill>
              </a:rPr>
              <a:t>Low</a:t>
            </a:r>
            <a:endParaRPr lang="en-US" sz="1400" b="1" dirty="0">
              <a:solidFill>
                <a:srgbClr val="002060"/>
              </a:solidFill>
            </a:endParaRPr>
          </a:p>
        </p:txBody>
      </p:sp>
      <p:sp>
        <p:nvSpPr>
          <p:cNvPr id="18" name="TextBox 17"/>
          <p:cNvSpPr txBox="1"/>
          <p:nvPr/>
        </p:nvSpPr>
        <p:spPr>
          <a:xfrm>
            <a:off x="6019800" y="4150652"/>
            <a:ext cx="2362200" cy="738664"/>
          </a:xfrm>
          <a:prstGeom prst="rect">
            <a:avLst/>
          </a:prstGeom>
          <a:noFill/>
          <a:ln>
            <a:solidFill>
              <a:srgbClr val="7030A0"/>
            </a:solidFill>
          </a:ln>
        </p:spPr>
        <p:txBody>
          <a:bodyPr wrap="square" rtlCol="0">
            <a:spAutoFit/>
          </a:bodyPr>
          <a:lstStyle/>
          <a:p>
            <a:pPr marL="285750" indent="-285750">
              <a:buFont typeface="Arial" panose="020B0604020202020204" pitchFamily="34" charset="0"/>
              <a:buChar char="•"/>
            </a:pPr>
            <a:r>
              <a:rPr lang="en-US" sz="1400" b="1" dirty="0" smtClean="0">
                <a:solidFill>
                  <a:srgbClr val="002060"/>
                </a:solidFill>
              </a:rPr>
              <a:t>Federal Agencies</a:t>
            </a:r>
          </a:p>
          <a:p>
            <a:pPr marL="285750" indent="-285750">
              <a:buFont typeface="Arial" panose="020B0604020202020204" pitchFamily="34" charset="0"/>
              <a:buChar char="•"/>
            </a:pPr>
            <a:r>
              <a:rPr lang="en-US" sz="1400" b="1" dirty="0" smtClean="0">
                <a:solidFill>
                  <a:srgbClr val="002060"/>
                </a:solidFill>
              </a:rPr>
              <a:t>State Agencies</a:t>
            </a:r>
          </a:p>
          <a:p>
            <a:pPr marL="285750" indent="-285750">
              <a:buFont typeface="Arial" panose="020B0604020202020204" pitchFamily="34" charset="0"/>
              <a:buChar char="•"/>
            </a:pPr>
            <a:r>
              <a:rPr lang="en-US" sz="1400" b="1" dirty="0" smtClean="0">
                <a:solidFill>
                  <a:srgbClr val="002060"/>
                </a:solidFill>
              </a:rPr>
              <a:t>Industry</a:t>
            </a:r>
            <a:endParaRPr lang="en-US" sz="1400" b="1" dirty="0">
              <a:solidFill>
                <a:srgbClr val="002060"/>
              </a:solidFill>
            </a:endParaRPr>
          </a:p>
        </p:txBody>
      </p:sp>
      <p:cxnSp>
        <p:nvCxnSpPr>
          <p:cNvPr id="5" name="Straight Arrow Connector 4"/>
          <p:cNvCxnSpPr/>
          <p:nvPr/>
        </p:nvCxnSpPr>
        <p:spPr>
          <a:xfrm>
            <a:off x="5611283" y="4511888"/>
            <a:ext cx="342900" cy="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88065" y="5320129"/>
            <a:ext cx="2176670" cy="861774"/>
          </a:xfrm>
          <a:prstGeom prst="rect">
            <a:avLst/>
          </a:prstGeom>
          <a:noFill/>
        </p:spPr>
        <p:txBody>
          <a:bodyPr wrap="square" rtlCol="0">
            <a:spAutoFit/>
          </a:bodyPr>
          <a:lstStyle/>
          <a:p>
            <a:pPr algn="ctr"/>
            <a:r>
              <a:rPr lang="en-US" sz="1400" b="1" dirty="0" smtClean="0">
                <a:solidFill>
                  <a:srgbClr val="002060"/>
                </a:solidFill>
              </a:rPr>
              <a:t>High</a:t>
            </a:r>
            <a:r>
              <a:rPr lang="en-US" sz="1600" b="1" dirty="0" smtClean="0">
                <a:solidFill>
                  <a:srgbClr val="002060"/>
                </a:solidFill>
              </a:rPr>
              <a:t/>
            </a:r>
            <a:br>
              <a:rPr lang="en-US" sz="1600" b="1" dirty="0" smtClean="0">
                <a:solidFill>
                  <a:srgbClr val="002060"/>
                </a:solidFill>
              </a:rPr>
            </a:br>
            <a:r>
              <a:rPr lang="en-US" sz="1600" b="1" dirty="0" smtClean="0">
                <a:solidFill>
                  <a:srgbClr val="002060"/>
                </a:solidFill>
              </a:rPr>
              <a:t> </a:t>
            </a:r>
          </a:p>
          <a:p>
            <a:pPr algn="ctr"/>
            <a:r>
              <a:rPr lang="en-US" b="1" dirty="0" smtClean="0">
                <a:solidFill>
                  <a:srgbClr val="002060"/>
                </a:solidFill>
              </a:rPr>
              <a:t>Scale &amp; Diversity</a:t>
            </a:r>
            <a:endParaRPr lang="en-US" b="1" dirty="0">
              <a:solidFill>
                <a:srgbClr val="002060"/>
              </a:solidFill>
            </a:endParaRPr>
          </a:p>
        </p:txBody>
      </p:sp>
      <p:cxnSp>
        <p:nvCxnSpPr>
          <p:cNvPr id="15" name="Straight Connector 14"/>
          <p:cNvCxnSpPr/>
          <p:nvPr/>
        </p:nvCxnSpPr>
        <p:spPr>
          <a:xfrm>
            <a:off x="3352800" y="2133600"/>
            <a:ext cx="0" cy="4038600"/>
          </a:xfrm>
          <a:prstGeom prst="line">
            <a:avLst/>
          </a:prstGeom>
          <a:ln w="19050">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3945465" y="3429000"/>
            <a:ext cx="1303868" cy="3048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Evaluation</a:t>
            </a:r>
            <a:endParaRPr lang="en-US" sz="1100" dirty="0"/>
          </a:p>
        </p:txBody>
      </p:sp>
      <p:sp>
        <p:nvSpPr>
          <p:cNvPr id="19" name="Oval 18"/>
          <p:cNvSpPr/>
          <p:nvPr/>
        </p:nvSpPr>
        <p:spPr>
          <a:xfrm>
            <a:off x="3886200" y="4695799"/>
            <a:ext cx="1303868" cy="3048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Evaluation</a:t>
            </a:r>
            <a:endParaRPr lang="en-US" sz="1100" dirty="0"/>
          </a:p>
        </p:txBody>
      </p:sp>
      <p:sp>
        <p:nvSpPr>
          <p:cNvPr id="20" name="Oval 19"/>
          <p:cNvSpPr/>
          <p:nvPr/>
        </p:nvSpPr>
        <p:spPr>
          <a:xfrm>
            <a:off x="3932764" y="5996940"/>
            <a:ext cx="1303868" cy="3048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Evaluation</a:t>
            </a:r>
            <a:endParaRPr lang="en-US" sz="1100" dirty="0"/>
          </a:p>
        </p:txBody>
      </p:sp>
      <p:cxnSp>
        <p:nvCxnSpPr>
          <p:cNvPr id="26" name="Straight Connector 25"/>
          <p:cNvCxnSpPr/>
          <p:nvPr/>
        </p:nvCxnSpPr>
        <p:spPr>
          <a:xfrm flipH="1">
            <a:off x="3352801" y="6172200"/>
            <a:ext cx="914399" cy="0"/>
          </a:xfrm>
          <a:prstGeom prst="line">
            <a:avLst/>
          </a:prstGeom>
          <a:ln w="19050">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564996" y="2100965"/>
            <a:ext cx="152400" cy="0"/>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3344334" y="4848199"/>
            <a:ext cx="846666" cy="0"/>
          </a:xfrm>
          <a:prstGeom prst="line">
            <a:avLst/>
          </a:prstGeom>
          <a:ln w="19050">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3388573" y="3581400"/>
            <a:ext cx="878627" cy="0"/>
          </a:xfrm>
          <a:prstGeom prst="line">
            <a:avLst/>
          </a:prstGeom>
          <a:ln w="19050">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3366876" y="2100965"/>
            <a:ext cx="214525" cy="0"/>
          </a:xfrm>
          <a:prstGeom prst="line">
            <a:avLst/>
          </a:prstGeom>
          <a:ln w="19050">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3352801" y="3276600"/>
            <a:ext cx="214525" cy="0"/>
          </a:xfrm>
          <a:prstGeom prst="line">
            <a:avLst/>
          </a:prstGeom>
          <a:ln w="19050">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3366876" y="4495800"/>
            <a:ext cx="214525" cy="0"/>
          </a:xfrm>
          <a:prstGeom prst="line">
            <a:avLst/>
          </a:prstGeom>
          <a:ln w="19050">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3352537" y="5735776"/>
            <a:ext cx="214525" cy="0"/>
          </a:xfrm>
          <a:prstGeom prst="line">
            <a:avLst/>
          </a:prstGeom>
          <a:ln w="19050">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3581401" y="3276600"/>
            <a:ext cx="152400" cy="0"/>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603097" y="4495800"/>
            <a:ext cx="152400" cy="0"/>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3567326" y="5735776"/>
            <a:ext cx="152400" cy="0"/>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999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8AE12EDA-6E21-444A-958F-DCE78416A967}"/>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9470E8BC-AF24-40FA-B8C3-EDBF2AA722A8}"/>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graphicEl>
                                              <a:dgm id="{35C099BE-470C-48CB-A255-66183259A87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graphicEl>
                                              <a:dgm id="{D25F9706-B0E6-4322-9327-2A54998E82BB}"/>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C6AB9F5C-B5D4-4780-A884-7755286A795B}"/>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35DE418A-02A0-4D63-843B-F8AB7E0280E0}"/>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7E6C33F9-717A-4517-99F6-C55C8BCCF42D}"/>
                                            </p:graphic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p:bldSub>
      </p:bldGraphic>
      <p:bldP spid="8" grpId="0"/>
      <p:bldP spid="18" grpId="0" animBg="1"/>
      <p:bldP spid="9" grpId="0"/>
      <p:bldP spid="17" grpId="0" animBg="1"/>
      <p:bldP spid="19" grpId="0"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Local Solutions </a:t>
            </a:r>
            <a:r>
              <a:rPr lang="en-US" dirty="0" smtClean="0">
                <a:latin typeface="Arial" panose="020B0604020202020204" pitchFamily="34" charset="0"/>
                <a:cs typeface="Arial" panose="020B0604020202020204" pitchFamily="34" charset="0"/>
              </a:rPr>
              <a:t>→ National Goals</a:t>
            </a:r>
            <a:endParaRPr lang="en-US" sz="3200" dirty="0"/>
          </a:p>
        </p:txBody>
      </p:sp>
      <p:sp>
        <p:nvSpPr>
          <p:cNvPr id="6" name="TextBox 5"/>
          <p:cNvSpPr txBox="1"/>
          <p:nvPr/>
        </p:nvSpPr>
        <p:spPr>
          <a:xfrm>
            <a:off x="5410200" y="3080695"/>
            <a:ext cx="3276600" cy="1815882"/>
          </a:xfrm>
          <a:prstGeom prst="rect">
            <a:avLst/>
          </a:prstGeom>
          <a:solidFill>
            <a:srgbClr val="92D050"/>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sz="2800" b="1" dirty="0" smtClean="0"/>
              <a:t>40% reduction    in preventable hospital-acquired conditions</a:t>
            </a:r>
            <a:endParaRPr lang="en-US" sz="2800"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141378"/>
            <a:ext cx="2984033" cy="3694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600200" y="3080695"/>
            <a:ext cx="2590800" cy="1200329"/>
          </a:xfrm>
          <a:prstGeom prst="rect">
            <a:avLst/>
          </a:prstGeom>
          <a:solidFill>
            <a:srgbClr val="FF9900"/>
          </a:solidFill>
        </p:spPr>
        <p:txBody>
          <a:bodyPr wrap="square" rtlCol="0">
            <a:spAutoFit/>
          </a:bodyPr>
          <a:lstStyle/>
          <a:p>
            <a:r>
              <a:rPr lang="en-US" sz="2400" dirty="0" smtClean="0"/>
              <a:t>What is the patient’s greatest safety risk?  </a:t>
            </a:r>
            <a:endParaRPr lang="en-US" sz="2400" dirty="0"/>
          </a:p>
        </p:txBody>
      </p:sp>
      <p:sp>
        <p:nvSpPr>
          <p:cNvPr id="7" name="TextBox 6"/>
          <p:cNvSpPr txBox="1"/>
          <p:nvPr/>
        </p:nvSpPr>
        <p:spPr>
          <a:xfrm>
            <a:off x="1577009" y="4724400"/>
            <a:ext cx="3156184" cy="1200329"/>
          </a:xfrm>
          <a:prstGeom prst="rect">
            <a:avLst/>
          </a:prstGeom>
          <a:solidFill>
            <a:srgbClr val="FF9900"/>
          </a:solidFill>
        </p:spPr>
        <p:txBody>
          <a:bodyPr wrap="square" rtlCol="0">
            <a:spAutoFit/>
          </a:bodyPr>
          <a:lstStyle/>
          <a:p>
            <a:r>
              <a:rPr lang="en-US" sz="2400" dirty="0" smtClean="0"/>
              <a:t>Can central lines or other catheters/tubes be </a:t>
            </a:r>
            <a:r>
              <a:rPr lang="en-US" sz="2400" dirty="0" err="1" smtClean="0"/>
              <a:t>DC’d</a:t>
            </a:r>
            <a:r>
              <a:rPr lang="en-US" sz="2400" dirty="0" smtClean="0"/>
              <a:t>?  </a:t>
            </a:r>
            <a:endParaRPr lang="en-US" sz="2400" dirty="0"/>
          </a:p>
        </p:txBody>
      </p:sp>
      <p:sp>
        <p:nvSpPr>
          <p:cNvPr id="8" name="TextBox 7"/>
          <p:cNvSpPr txBox="1"/>
          <p:nvPr/>
        </p:nvSpPr>
        <p:spPr>
          <a:xfrm>
            <a:off x="473765" y="1524000"/>
            <a:ext cx="4343400" cy="461665"/>
          </a:xfrm>
          <a:prstGeom prst="rect">
            <a:avLst/>
          </a:prstGeom>
          <a:solidFill>
            <a:srgbClr val="FFFF00"/>
          </a:solidFill>
        </p:spPr>
        <p:txBody>
          <a:bodyPr wrap="square" rtlCol="0">
            <a:spAutoFit/>
          </a:bodyPr>
          <a:lstStyle/>
          <a:p>
            <a:r>
              <a:rPr lang="en-US" sz="2400" dirty="0" smtClean="0"/>
              <a:t>DAILY GOALS WORKSHEET</a:t>
            </a:r>
            <a:endParaRPr lang="en-US" sz="2400" dirty="0"/>
          </a:p>
        </p:txBody>
      </p:sp>
      <p:sp>
        <p:nvSpPr>
          <p:cNvPr id="5" name="Right Arrow 4"/>
          <p:cNvSpPr/>
          <p:nvPr/>
        </p:nvSpPr>
        <p:spPr>
          <a:xfrm>
            <a:off x="4572000" y="3818583"/>
            <a:ext cx="740995"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18580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50838"/>
            <a:ext cx="7086600" cy="868362"/>
          </a:xfrm>
        </p:spPr>
        <p:txBody>
          <a:bodyPr>
            <a:noAutofit/>
          </a:bodyPr>
          <a:lstStyle/>
          <a:p>
            <a:r>
              <a:rPr lang="en-US" sz="3200" dirty="0" smtClean="0"/>
              <a:t>Building Capacity to </a:t>
            </a:r>
            <a:br>
              <a:rPr lang="en-US" sz="3200" dirty="0" smtClean="0"/>
            </a:br>
            <a:r>
              <a:rPr lang="en-US" sz="3200" dirty="0" smtClean="0"/>
              <a:t>Improve Safety and Quality</a:t>
            </a:r>
            <a:endParaRPr lang="en-US" sz="3200" dirty="0"/>
          </a:p>
        </p:txBody>
      </p:sp>
      <p:sp>
        <p:nvSpPr>
          <p:cNvPr id="3" name="Content Placeholder 2"/>
          <p:cNvSpPr>
            <a:spLocks noGrp="1"/>
          </p:cNvSpPr>
          <p:nvPr>
            <p:ph idx="1"/>
          </p:nvPr>
        </p:nvSpPr>
        <p:spPr/>
        <p:txBody>
          <a:bodyPr/>
          <a:lstStyle/>
          <a:p>
            <a:r>
              <a:rPr lang="en-US" dirty="0" smtClean="0"/>
              <a:t>Capacity dimensions </a:t>
            </a:r>
          </a:p>
          <a:p>
            <a:pPr lvl="1"/>
            <a:r>
              <a:rPr lang="en-US" dirty="0" smtClean="0"/>
              <a:t>Time/Attention</a:t>
            </a:r>
          </a:p>
          <a:p>
            <a:pPr lvl="1"/>
            <a:r>
              <a:rPr lang="en-US" dirty="0" smtClean="0"/>
              <a:t>Knowledge</a:t>
            </a:r>
          </a:p>
          <a:p>
            <a:r>
              <a:rPr lang="en-US" dirty="0" smtClean="0"/>
              <a:t>AHRQ supports expansion of both dimensions.</a:t>
            </a:r>
          </a:p>
          <a:p>
            <a:pPr lvl="1"/>
            <a:r>
              <a:rPr lang="en-US" dirty="0" smtClean="0"/>
              <a:t>Efficiency of safety &amp; quality improvement</a:t>
            </a:r>
          </a:p>
          <a:p>
            <a:pPr lvl="2"/>
            <a:r>
              <a:rPr lang="en-US" dirty="0" smtClean="0"/>
              <a:t>Adapting standard, but flexible approaches to different settings, scenarios and threats to patient safety</a:t>
            </a:r>
          </a:p>
          <a:p>
            <a:pPr lvl="1"/>
            <a:r>
              <a:rPr lang="en-US" dirty="0" smtClean="0"/>
              <a:t>Training and technical assistance </a:t>
            </a:r>
          </a:p>
          <a:p>
            <a:r>
              <a:rPr lang="en-US" dirty="0"/>
              <a:t>Examples: </a:t>
            </a:r>
            <a:r>
              <a:rPr lang="en-US" dirty="0" err="1"/>
              <a:t>TeamSTEPPS</a:t>
            </a:r>
            <a:r>
              <a:rPr lang="en-US" dirty="0"/>
              <a:t>® and </a:t>
            </a:r>
            <a:r>
              <a:rPr lang="en-US" dirty="0" smtClean="0"/>
              <a:t>CUSP</a:t>
            </a:r>
            <a:endParaRPr lang="en-US" dirty="0"/>
          </a:p>
        </p:txBody>
      </p:sp>
    </p:spTree>
    <p:extLst>
      <p:ext uri="{BB962C8B-B14F-4D97-AF65-F5344CB8AC3E}">
        <p14:creationId xmlns:p14="http://schemas.microsoft.com/office/powerpoint/2010/main" val="23106055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charset="0"/>
              </a:rPr>
              <a:t>The Importance of Implementation</a:t>
            </a:r>
            <a:endParaRPr lang="en-US" dirty="0"/>
          </a:p>
        </p:txBody>
      </p:sp>
      <p:sp>
        <p:nvSpPr>
          <p:cNvPr id="3" name="Content Placeholder 2"/>
          <p:cNvSpPr>
            <a:spLocks noGrp="1"/>
          </p:cNvSpPr>
          <p:nvPr>
            <p:ph idx="1"/>
          </p:nvPr>
        </p:nvSpPr>
        <p:spPr>
          <a:xfrm>
            <a:off x="4648200" y="1600200"/>
            <a:ext cx="4038600" cy="3886200"/>
          </a:xfrm>
        </p:spPr>
        <p:txBody>
          <a:bodyPr>
            <a:normAutofit/>
          </a:bodyPr>
          <a:lstStyle/>
          <a:p>
            <a:pPr marL="0" indent="0">
              <a:buNone/>
            </a:pPr>
            <a:r>
              <a:rPr lang="en-US" sz="2600" b="1" dirty="0" smtClean="0"/>
              <a:t>“I have been impressed with the urgency of doing.</a:t>
            </a:r>
          </a:p>
          <a:p>
            <a:pPr marL="0" indent="0">
              <a:buNone/>
            </a:pPr>
            <a:r>
              <a:rPr lang="en-US" sz="2600" b="1" dirty="0" smtClean="0"/>
              <a:t>Knowing is not enough;</a:t>
            </a:r>
          </a:p>
          <a:p>
            <a:pPr marL="0" indent="0">
              <a:buNone/>
            </a:pPr>
            <a:r>
              <a:rPr lang="en-US" sz="2600" b="1" dirty="0" smtClean="0"/>
              <a:t>we must apply.</a:t>
            </a:r>
          </a:p>
          <a:p>
            <a:pPr marL="0" indent="0">
              <a:buNone/>
            </a:pPr>
            <a:r>
              <a:rPr lang="en-US" sz="2600" b="1" dirty="0" smtClean="0"/>
              <a:t>Being willing is not enough; we must do.”</a:t>
            </a:r>
            <a:endParaRPr lang="en-US" sz="2600" b="1" dirty="0"/>
          </a:p>
        </p:txBody>
      </p:sp>
      <p:pic>
        <p:nvPicPr>
          <p:cNvPr id="4" name="Picture 2" descr="U:\jbrady AHRQ 20061204 to\jbrady MISC\AHRQ Meetings &amp; Conferences\Carolinas QIO on Questions are the Answer 20131017\300px-Da_Vinci_Vitruve_Luc_Viatour[1].jpg"/>
          <p:cNvPicPr>
            <a:picLocks noChangeAspect="1" noChangeArrowheads="1"/>
          </p:cNvPicPr>
          <p:nvPr/>
        </p:nvPicPr>
        <p:blipFill>
          <a:blip r:embed="rId3" cstate="print"/>
          <a:srcRect/>
          <a:stretch>
            <a:fillRect/>
          </a:stretch>
        </p:blipFill>
        <p:spPr bwMode="auto">
          <a:xfrm>
            <a:off x="685800" y="1524000"/>
            <a:ext cx="3363309" cy="4572000"/>
          </a:xfrm>
          <a:prstGeom prst="rect">
            <a:avLst/>
          </a:prstGeom>
          <a:noFill/>
        </p:spPr>
      </p:pic>
      <p:sp>
        <p:nvSpPr>
          <p:cNvPr id="5" name="TextBox 4"/>
          <p:cNvSpPr txBox="1"/>
          <p:nvPr/>
        </p:nvSpPr>
        <p:spPr>
          <a:xfrm>
            <a:off x="4876800" y="4936701"/>
            <a:ext cx="3657600" cy="461665"/>
          </a:xfrm>
          <a:prstGeom prst="rect">
            <a:avLst/>
          </a:prstGeom>
          <a:noFill/>
        </p:spPr>
        <p:txBody>
          <a:bodyPr wrap="square" rtlCol="0">
            <a:spAutoFit/>
          </a:bodyPr>
          <a:lstStyle/>
          <a:p>
            <a:pPr algn="r"/>
            <a:r>
              <a:rPr lang="en-US" sz="2300" b="1" dirty="0" smtClean="0"/>
              <a:t>– Leonardo da Vinci</a:t>
            </a:r>
            <a:endParaRPr lang="en-US" sz="2300" b="1" dirty="0"/>
          </a:p>
        </p:txBody>
      </p:sp>
    </p:spTree>
    <p:extLst>
      <p:ext uri="{BB962C8B-B14F-4D97-AF65-F5344CB8AC3E}">
        <p14:creationId xmlns:p14="http://schemas.microsoft.com/office/powerpoint/2010/main" val="22531033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Thank You</a:t>
            </a:r>
            <a:endParaRPr lang="en-US" dirty="0"/>
          </a:p>
        </p:txBody>
      </p:sp>
      <p:sp>
        <p:nvSpPr>
          <p:cNvPr id="5" name="Content Placeholder 4"/>
          <p:cNvSpPr>
            <a:spLocks noGrp="1"/>
          </p:cNvSpPr>
          <p:nvPr>
            <p:ph idx="1"/>
          </p:nvPr>
        </p:nvSpPr>
        <p:spPr/>
        <p:txBody>
          <a:bodyPr/>
          <a:lstStyle/>
          <a:p>
            <a:r>
              <a:rPr lang="en-US" dirty="0">
                <a:solidFill>
                  <a:srgbClr val="0070C0"/>
                </a:solidFill>
              </a:rPr>
              <a:t>http://</a:t>
            </a:r>
            <a:r>
              <a:rPr lang="en-US" dirty="0" smtClean="0">
                <a:solidFill>
                  <a:srgbClr val="0070C0"/>
                </a:solidFill>
              </a:rPr>
              <a:t>www.ahrq.gov</a:t>
            </a:r>
            <a:endParaRPr lang="en-US" dirty="0">
              <a:solidFill>
                <a:srgbClr val="0070C0"/>
              </a:solidFill>
            </a:endParaRPr>
          </a:p>
        </p:txBody>
      </p:sp>
    </p:spTree>
    <p:extLst>
      <p:ext uri="{BB962C8B-B14F-4D97-AF65-F5344CB8AC3E}">
        <p14:creationId xmlns:p14="http://schemas.microsoft.com/office/powerpoint/2010/main" val="29421610"/>
      </p:ext>
    </p:extLst>
  </p:cSld>
  <p:clrMapOvr>
    <a:masterClrMapping/>
  </p:clrMapOvr>
  <p:timing>
    <p:tnLst>
      <p:par>
        <p:cTn id="1" dur="indefinite" restart="never" nodeType="tmRoot"/>
      </p:par>
    </p:tnLst>
  </p:timing>
</p:sld>
</file>

<file path=ppt/theme/theme1.xml><?xml version="1.0" encoding="utf-8"?>
<a:theme xmlns:a="http://schemas.openxmlformats.org/drawingml/2006/main" name="AHRQ">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AHRQ</Template>
  <TotalTime>7814</TotalTime>
  <Words>2696</Words>
  <Application>Microsoft Office PowerPoint</Application>
  <PresentationFormat>On-screen Show (4:3)</PresentationFormat>
  <Paragraphs>341</Paragraphs>
  <Slides>29</Slides>
  <Notes>29</Notes>
  <HiddenSlides>0</HiddenSlides>
  <MMClips>0</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AHRQ</vt:lpstr>
      <vt:lpstr>Office Theme</vt:lpstr>
      <vt:lpstr>Patient Safety:  Generating and Using Evidence                                  to Make Health Care Safer</vt:lpstr>
      <vt:lpstr>Agenda</vt:lpstr>
      <vt:lpstr>PowerPoint Presentation</vt:lpstr>
      <vt:lpstr>AHRQ Priority #2: Produce Evidence to Make Health Care Safer</vt:lpstr>
      <vt:lpstr>Patient Safety Topics</vt:lpstr>
      <vt:lpstr>Patient Safety Grant Mechanisms </vt:lpstr>
      <vt:lpstr>Patient Safety Program: President’s FY 2015 Budget Request</vt:lpstr>
      <vt:lpstr>Examples of Successful Impact</vt:lpstr>
      <vt:lpstr>AHRQ Healthcare-Associated Infections (HAIs) Prevention Program</vt:lpstr>
      <vt:lpstr>Accelerating Patient Safety Improvement in Hospitals</vt:lpstr>
      <vt:lpstr>Guide to Patient and Family Engagement</vt:lpstr>
      <vt:lpstr>Sample Tools for Patients/Family Members and Clinicians</vt:lpstr>
      <vt:lpstr>Reducing Harm Associated With Obstetrical Care</vt:lpstr>
      <vt:lpstr>Patient Safety &amp; Medical Liability Research Program</vt:lpstr>
      <vt:lpstr>AHRQ’s Communication &amp;  Resolution Program Toolkit</vt:lpstr>
      <vt:lpstr>Accelerating Patient Safety Improvements in Nursing Homes</vt:lpstr>
      <vt:lpstr>On-Time Pressure Ulcer Prevention Program</vt:lpstr>
      <vt:lpstr>Extending Patient Safety to  All Health Care Settings</vt:lpstr>
      <vt:lpstr>Toolkit for Rapid-Cycle Patient Safety and Quality Improvement</vt:lpstr>
      <vt:lpstr>Transitioning Newborns From NICU to Home: A Resource Toolkit</vt:lpstr>
      <vt:lpstr>Generating Evidence to Inform Practice &amp; Policy and Support Implementation</vt:lpstr>
      <vt:lpstr>Generating Evidence to Inform Practice &amp; Policy and Support Implementation</vt:lpstr>
      <vt:lpstr>Partnership for Patients Achieves Results Through “3 Engines”</vt:lpstr>
      <vt:lpstr>Partnership for Patients:  HHS Public-Private Initiative</vt:lpstr>
      <vt:lpstr>Stages in Delivery System Improvement Research </vt:lpstr>
      <vt:lpstr>Local Solutions → National Goals</vt:lpstr>
      <vt:lpstr>Building Capacity to  Improve Safety and Quality</vt:lpstr>
      <vt:lpstr>The Importance of Implementation</vt:lpstr>
      <vt:lpstr>Thank You</vt:lpstr>
    </vt:vector>
  </TitlesOfParts>
  <Company>DHHS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Integrating Patient Safety                  into the Culture of Health Care</dc:title>
  <dc:creator>DHHS</dc:creator>
  <cp:lastModifiedBy>Paula Griswold</cp:lastModifiedBy>
  <cp:revision>167</cp:revision>
  <cp:lastPrinted>2014-03-28T18:59:40Z</cp:lastPrinted>
  <dcterms:created xsi:type="dcterms:W3CDTF">2014-03-20T17:11:26Z</dcterms:created>
  <dcterms:modified xsi:type="dcterms:W3CDTF">2014-04-13T18:22:38Z</dcterms:modified>
</cp:coreProperties>
</file>